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549" r:id="rId3"/>
    <p:sldId id="258" r:id="rId4"/>
    <p:sldId id="376" r:id="rId5"/>
    <p:sldId id="378" r:id="rId6"/>
    <p:sldId id="379" r:id="rId7"/>
    <p:sldId id="380" r:id="rId8"/>
    <p:sldId id="381" r:id="rId9"/>
    <p:sldId id="382" r:id="rId10"/>
    <p:sldId id="383" r:id="rId11"/>
    <p:sldId id="384" r:id="rId12"/>
    <p:sldId id="386" r:id="rId13"/>
    <p:sldId id="387" r:id="rId14"/>
    <p:sldId id="388" r:id="rId15"/>
    <p:sldId id="392"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418" r:id="rId41"/>
    <p:sldId id="419" r:id="rId42"/>
    <p:sldId id="420" r:id="rId43"/>
    <p:sldId id="421" r:id="rId44"/>
    <p:sldId id="422" r:id="rId45"/>
    <p:sldId id="423" r:id="rId46"/>
    <p:sldId id="444" r:id="rId47"/>
    <p:sldId id="445" r:id="rId48"/>
    <p:sldId id="446" r:id="rId49"/>
    <p:sldId id="447" r:id="rId50"/>
    <p:sldId id="453" r:id="rId51"/>
    <p:sldId id="454" r:id="rId52"/>
    <p:sldId id="455" r:id="rId53"/>
    <p:sldId id="456" r:id="rId54"/>
    <p:sldId id="457" r:id="rId55"/>
    <p:sldId id="458" r:id="rId56"/>
    <p:sldId id="459" r:id="rId57"/>
    <p:sldId id="460" r:id="rId58"/>
    <p:sldId id="461" r:id="rId59"/>
    <p:sldId id="463" r:id="rId60"/>
    <p:sldId id="482" r:id="rId61"/>
    <p:sldId id="483" r:id="rId62"/>
    <p:sldId id="484" r:id="rId63"/>
    <p:sldId id="487" r:id="rId64"/>
    <p:sldId id="488" r:id="rId65"/>
    <p:sldId id="489" r:id="rId66"/>
    <p:sldId id="490" r:id="rId67"/>
    <p:sldId id="491" r:id="rId68"/>
    <p:sldId id="537" r:id="rId69"/>
    <p:sldId id="492" r:id="rId70"/>
    <p:sldId id="493" r:id="rId71"/>
    <p:sldId id="494" r:id="rId72"/>
    <p:sldId id="495" r:id="rId73"/>
    <p:sldId id="497" r:id="rId74"/>
    <p:sldId id="498" r:id="rId75"/>
    <p:sldId id="501" r:id="rId76"/>
    <p:sldId id="502" r:id="rId77"/>
    <p:sldId id="504" r:id="rId78"/>
    <p:sldId id="506" r:id="rId79"/>
    <p:sldId id="536" r:id="rId80"/>
    <p:sldId id="505" r:id="rId81"/>
    <p:sldId id="553" r:id="rId82"/>
    <p:sldId id="554" r:id="rId83"/>
    <p:sldId id="548" r:id="rId84"/>
    <p:sldId id="544" r:id="rId85"/>
    <p:sldId id="547" r:id="rId86"/>
    <p:sldId id="546" r:id="rId87"/>
    <p:sldId id="545" r:id="rId88"/>
    <p:sldId id="557" r:id="rId89"/>
    <p:sldId id="581" r:id="rId90"/>
    <p:sldId id="58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2F1C9-6262-4E23-A2A5-BA52CB282A9A}" v="1" dt="2024-08-12T07:31:03.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ela, Rajneesh" userId="f6292950-97fd-49ca-9891-0dcd5d1f2546" providerId="ADAL" clId="{EAF2F1C9-6262-4E23-A2A5-BA52CB282A9A}"/>
    <pc:docChg chg="addSld modSld">
      <pc:chgData name="Hajela, Rajneesh" userId="f6292950-97fd-49ca-9891-0dcd5d1f2546" providerId="ADAL" clId="{EAF2F1C9-6262-4E23-A2A5-BA52CB282A9A}" dt="2024-08-12T07:31:03.124" v="0"/>
      <pc:docMkLst>
        <pc:docMk/>
      </pc:docMkLst>
      <pc:sldChg chg="add">
        <pc:chgData name="Hajela, Rajneesh" userId="f6292950-97fd-49ca-9891-0dcd5d1f2546" providerId="ADAL" clId="{EAF2F1C9-6262-4E23-A2A5-BA52CB282A9A}" dt="2024-08-12T07:31:03.124" v="0"/>
        <pc:sldMkLst>
          <pc:docMk/>
          <pc:sldMk cId="1113393455" sldId="258"/>
        </pc:sldMkLst>
      </pc:sldChg>
      <pc:sldChg chg="add">
        <pc:chgData name="Hajela, Rajneesh" userId="f6292950-97fd-49ca-9891-0dcd5d1f2546" providerId="ADAL" clId="{EAF2F1C9-6262-4E23-A2A5-BA52CB282A9A}" dt="2024-08-12T07:31:03.124" v="0"/>
        <pc:sldMkLst>
          <pc:docMk/>
          <pc:sldMk cId="0" sldId="376"/>
        </pc:sldMkLst>
      </pc:sldChg>
      <pc:sldChg chg="add">
        <pc:chgData name="Hajela, Rajneesh" userId="f6292950-97fd-49ca-9891-0dcd5d1f2546" providerId="ADAL" clId="{EAF2F1C9-6262-4E23-A2A5-BA52CB282A9A}" dt="2024-08-12T07:31:03.124" v="0"/>
        <pc:sldMkLst>
          <pc:docMk/>
          <pc:sldMk cId="0" sldId="378"/>
        </pc:sldMkLst>
      </pc:sldChg>
      <pc:sldChg chg="add">
        <pc:chgData name="Hajela, Rajneesh" userId="f6292950-97fd-49ca-9891-0dcd5d1f2546" providerId="ADAL" clId="{EAF2F1C9-6262-4E23-A2A5-BA52CB282A9A}" dt="2024-08-12T07:31:03.124" v="0"/>
        <pc:sldMkLst>
          <pc:docMk/>
          <pc:sldMk cId="0" sldId="379"/>
        </pc:sldMkLst>
      </pc:sldChg>
      <pc:sldChg chg="add">
        <pc:chgData name="Hajela, Rajneesh" userId="f6292950-97fd-49ca-9891-0dcd5d1f2546" providerId="ADAL" clId="{EAF2F1C9-6262-4E23-A2A5-BA52CB282A9A}" dt="2024-08-12T07:31:03.124" v="0"/>
        <pc:sldMkLst>
          <pc:docMk/>
          <pc:sldMk cId="0" sldId="380"/>
        </pc:sldMkLst>
      </pc:sldChg>
      <pc:sldChg chg="add">
        <pc:chgData name="Hajela, Rajneesh" userId="f6292950-97fd-49ca-9891-0dcd5d1f2546" providerId="ADAL" clId="{EAF2F1C9-6262-4E23-A2A5-BA52CB282A9A}" dt="2024-08-12T07:31:03.124" v="0"/>
        <pc:sldMkLst>
          <pc:docMk/>
          <pc:sldMk cId="0" sldId="381"/>
        </pc:sldMkLst>
      </pc:sldChg>
      <pc:sldChg chg="add">
        <pc:chgData name="Hajela, Rajneesh" userId="f6292950-97fd-49ca-9891-0dcd5d1f2546" providerId="ADAL" clId="{EAF2F1C9-6262-4E23-A2A5-BA52CB282A9A}" dt="2024-08-12T07:31:03.124" v="0"/>
        <pc:sldMkLst>
          <pc:docMk/>
          <pc:sldMk cId="0" sldId="382"/>
        </pc:sldMkLst>
      </pc:sldChg>
      <pc:sldChg chg="add">
        <pc:chgData name="Hajela, Rajneesh" userId="f6292950-97fd-49ca-9891-0dcd5d1f2546" providerId="ADAL" clId="{EAF2F1C9-6262-4E23-A2A5-BA52CB282A9A}" dt="2024-08-12T07:31:03.124" v="0"/>
        <pc:sldMkLst>
          <pc:docMk/>
          <pc:sldMk cId="0" sldId="383"/>
        </pc:sldMkLst>
      </pc:sldChg>
      <pc:sldChg chg="add">
        <pc:chgData name="Hajela, Rajneesh" userId="f6292950-97fd-49ca-9891-0dcd5d1f2546" providerId="ADAL" clId="{EAF2F1C9-6262-4E23-A2A5-BA52CB282A9A}" dt="2024-08-12T07:31:03.124" v="0"/>
        <pc:sldMkLst>
          <pc:docMk/>
          <pc:sldMk cId="0" sldId="384"/>
        </pc:sldMkLst>
      </pc:sldChg>
      <pc:sldChg chg="add">
        <pc:chgData name="Hajela, Rajneesh" userId="f6292950-97fd-49ca-9891-0dcd5d1f2546" providerId="ADAL" clId="{EAF2F1C9-6262-4E23-A2A5-BA52CB282A9A}" dt="2024-08-12T07:31:03.124" v="0"/>
        <pc:sldMkLst>
          <pc:docMk/>
          <pc:sldMk cId="0" sldId="386"/>
        </pc:sldMkLst>
      </pc:sldChg>
      <pc:sldChg chg="add">
        <pc:chgData name="Hajela, Rajneesh" userId="f6292950-97fd-49ca-9891-0dcd5d1f2546" providerId="ADAL" clId="{EAF2F1C9-6262-4E23-A2A5-BA52CB282A9A}" dt="2024-08-12T07:31:03.124" v="0"/>
        <pc:sldMkLst>
          <pc:docMk/>
          <pc:sldMk cId="0" sldId="387"/>
        </pc:sldMkLst>
      </pc:sldChg>
      <pc:sldChg chg="add">
        <pc:chgData name="Hajela, Rajneesh" userId="f6292950-97fd-49ca-9891-0dcd5d1f2546" providerId="ADAL" clId="{EAF2F1C9-6262-4E23-A2A5-BA52CB282A9A}" dt="2024-08-12T07:31:03.124" v="0"/>
        <pc:sldMkLst>
          <pc:docMk/>
          <pc:sldMk cId="0" sldId="388"/>
        </pc:sldMkLst>
      </pc:sldChg>
      <pc:sldChg chg="add">
        <pc:chgData name="Hajela, Rajneesh" userId="f6292950-97fd-49ca-9891-0dcd5d1f2546" providerId="ADAL" clId="{EAF2F1C9-6262-4E23-A2A5-BA52CB282A9A}" dt="2024-08-12T07:31:03.124" v="0"/>
        <pc:sldMkLst>
          <pc:docMk/>
          <pc:sldMk cId="0" sldId="392"/>
        </pc:sldMkLst>
      </pc:sldChg>
      <pc:sldChg chg="add">
        <pc:chgData name="Hajela, Rajneesh" userId="f6292950-97fd-49ca-9891-0dcd5d1f2546" providerId="ADAL" clId="{EAF2F1C9-6262-4E23-A2A5-BA52CB282A9A}" dt="2024-08-12T07:31:03.124" v="0"/>
        <pc:sldMkLst>
          <pc:docMk/>
          <pc:sldMk cId="0" sldId="394"/>
        </pc:sldMkLst>
      </pc:sldChg>
      <pc:sldChg chg="add">
        <pc:chgData name="Hajela, Rajneesh" userId="f6292950-97fd-49ca-9891-0dcd5d1f2546" providerId="ADAL" clId="{EAF2F1C9-6262-4E23-A2A5-BA52CB282A9A}" dt="2024-08-12T07:31:03.124" v="0"/>
        <pc:sldMkLst>
          <pc:docMk/>
          <pc:sldMk cId="0" sldId="395"/>
        </pc:sldMkLst>
      </pc:sldChg>
      <pc:sldChg chg="add">
        <pc:chgData name="Hajela, Rajneesh" userId="f6292950-97fd-49ca-9891-0dcd5d1f2546" providerId="ADAL" clId="{EAF2F1C9-6262-4E23-A2A5-BA52CB282A9A}" dt="2024-08-12T07:31:03.124" v="0"/>
        <pc:sldMkLst>
          <pc:docMk/>
          <pc:sldMk cId="0" sldId="396"/>
        </pc:sldMkLst>
      </pc:sldChg>
      <pc:sldChg chg="add">
        <pc:chgData name="Hajela, Rajneesh" userId="f6292950-97fd-49ca-9891-0dcd5d1f2546" providerId="ADAL" clId="{EAF2F1C9-6262-4E23-A2A5-BA52CB282A9A}" dt="2024-08-12T07:31:03.124" v="0"/>
        <pc:sldMkLst>
          <pc:docMk/>
          <pc:sldMk cId="0" sldId="397"/>
        </pc:sldMkLst>
      </pc:sldChg>
      <pc:sldChg chg="add">
        <pc:chgData name="Hajela, Rajneesh" userId="f6292950-97fd-49ca-9891-0dcd5d1f2546" providerId="ADAL" clId="{EAF2F1C9-6262-4E23-A2A5-BA52CB282A9A}" dt="2024-08-12T07:31:03.124" v="0"/>
        <pc:sldMkLst>
          <pc:docMk/>
          <pc:sldMk cId="0" sldId="398"/>
        </pc:sldMkLst>
      </pc:sldChg>
      <pc:sldChg chg="add">
        <pc:chgData name="Hajela, Rajneesh" userId="f6292950-97fd-49ca-9891-0dcd5d1f2546" providerId="ADAL" clId="{EAF2F1C9-6262-4E23-A2A5-BA52CB282A9A}" dt="2024-08-12T07:31:03.124" v="0"/>
        <pc:sldMkLst>
          <pc:docMk/>
          <pc:sldMk cId="0" sldId="399"/>
        </pc:sldMkLst>
      </pc:sldChg>
      <pc:sldChg chg="add">
        <pc:chgData name="Hajela, Rajneesh" userId="f6292950-97fd-49ca-9891-0dcd5d1f2546" providerId="ADAL" clId="{EAF2F1C9-6262-4E23-A2A5-BA52CB282A9A}" dt="2024-08-12T07:31:03.124" v="0"/>
        <pc:sldMkLst>
          <pc:docMk/>
          <pc:sldMk cId="0" sldId="400"/>
        </pc:sldMkLst>
      </pc:sldChg>
      <pc:sldChg chg="add">
        <pc:chgData name="Hajela, Rajneesh" userId="f6292950-97fd-49ca-9891-0dcd5d1f2546" providerId="ADAL" clId="{EAF2F1C9-6262-4E23-A2A5-BA52CB282A9A}" dt="2024-08-12T07:31:03.124" v="0"/>
        <pc:sldMkLst>
          <pc:docMk/>
          <pc:sldMk cId="0" sldId="401"/>
        </pc:sldMkLst>
      </pc:sldChg>
      <pc:sldChg chg="add">
        <pc:chgData name="Hajela, Rajneesh" userId="f6292950-97fd-49ca-9891-0dcd5d1f2546" providerId="ADAL" clId="{EAF2F1C9-6262-4E23-A2A5-BA52CB282A9A}" dt="2024-08-12T07:31:03.124" v="0"/>
        <pc:sldMkLst>
          <pc:docMk/>
          <pc:sldMk cId="0" sldId="402"/>
        </pc:sldMkLst>
      </pc:sldChg>
      <pc:sldChg chg="add">
        <pc:chgData name="Hajela, Rajneesh" userId="f6292950-97fd-49ca-9891-0dcd5d1f2546" providerId="ADAL" clId="{EAF2F1C9-6262-4E23-A2A5-BA52CB282A9A}" dt="2024-08-12T07:31:03.124" v="0"/>
        <pc:sldMkLst>
          <pc:docMk/>
          <pc:sldMk cId="0" sldId="403"/>
        </pc:sldMkLst>
      </pc:sldChg>
      <pc:sldChg chg="add">
        <pc:chgData name="Hajela, Rajneesh" userId="f6292950-97fd-49ca-9891-0dcd5d1f2546" providerId="ADAL" clId="{EAF2F1C9-6262-4E23-A2A5-BA52CB282A9A}" dt="2024-08-12T07:31:03.124" v="0"/>
        <pc:sldMkLst>
          <pc:docMk/>
          <pc:sldMk cId="0" sldId="404"/>
        </pc:sldMkLst>
      </pc:sldChg>
      <pc:sldChg chg="add setBg">
        <pc:chgData name="Hajela, Rajneesh" userId="f6292950-97fd-49ca-9891-0dcd5d1f2546" providerId="ADAL" clId="{EAF2F1C9-6262-4E23-A2A5-BA52CB282A9A}" dt="2024-08-12T07:31:03.124" v="0"/>
        <pc:sldMkLst>
          <pc:docMk/>
          <pc:sldMk cId="0" sldId="405"/>
        </pc:sldMkLst>
      </pc:sldChg>
      <pc:sldChg chg="add">
        <pc:chgData name="Hajela, Rajneesh" userId="f6292950-97fd-49ca-9891-0dcd5d1f2546" providerId="ADAL" clId="{EAF2F1C9-6262-4E23-A2A5-BA52CB282A9A}" dt="2024-08-12T07:31:03.124" v="0"/>
        <pc:sldMkLst>
          <pc:docMk/>
          <pc:sldMk cId="0" sldId="406"/>
        </pc:sldMkLst>
      </pc:sldChg>
      <pc:sldChg chg="add">
        <pc:chgData name="Hajela, Rajneesh" userId="f6292950-97fd-49ca-9891-0dcd5d1f2546" providerId="ADAL" clId="{EAF2F1C9-6262-4E23-A2A5-BA52CB282A9A}" dt="2024-08-12T07:31:03.124" v="0"/>
        <pc:sldMkLst>
          <pc:docMk/>
          <pc:sldMk cId="0" sldId="407"/>
        </pc:sldMkLst>
      </pc:sldChg>
      <pc:sldChg chg="add">
        <pc:chgData name="Hajela, Rajneesh" userId="f6292950-97fd-49ca-9891-0dcd5d1f2546" providerId="ADAL" clId="{EAF2F1C9-6262-4E23-A2A5-BA52CB282A9A}" dt="2024-08-12T07:31:03.124" v="0"/>
        <pc:sldMkLst>
          <pc:docMk/>
          <pc:sldMk cId="0" sldId="408"/>
        </pc:sldMkLst>
      </pc:sldChg>
      <pc:sldChg chg="add">
        <pc:chgData name="Hajela, Rajneesh" userId="f6292950-97fd-49ca-9891-0dcd5d1f2546" providerId="ADAL" clId="{EAF2F1C9-6262-4E23-A2A5-BA52CB282A9A}" dt="2024-08-12T07:31:03.124" v="0"/>
        <pc:sldMkLst>
          <pc:docMk/>
          <pc:sldMk cId="0" sldId="409"/>
        </pc:sldMkLst>
      </pc:sldChg>
      <pc:sldChg chg="add">
        <pc:chgData name="Hajela, Rajneesh" userId="f6292950-97fd-49ca-9891-0dcd5d1f2546" providerId="ADAL" clId="{EAF2F1C9-6262-4E23-A2A5-BA52CB282A9A}" dt="2024-08-12T07:31:03.124" v="0"/>
        <pc:sldMkLst>
          <pc:docMk/>
          <pc:sldMk cId="0" sldId="410"/>
        </pc:sldMkLst>
      </pc:sldChg>
      <pc:sldChg chg="add">
        <pc:chgData name="Hajela, Rajneesh" userId="f6292950-97fd-49ca-9891-0dcd5d1f2546" providerId="ADAL" clId="{EAF2F1C9-6262-4E23-A2A5-BA52CB282A9A}" dt="2024-08-12T07:31:03.124" v="0"/>
        <pc:sldMkLst>
          <pc:docMk/>
          <pc:sldMk cId="0" sldId="411"/>
        </pc:sldMkLst>
      </pc:sldChg>
      <pc:sldChg chg="add">
        <pc:chgData name="Hajela, Rajneesh" userId="f6292950-97fd-49ca-9891-0dcd5d1f2546" providerId="ADAL" clId="{EAF2F1C9-6262-4E23-A2A5-BA52CB282A9A}" dt="2024-08-12T07:31:03.124" v="0"/>
        <pc:sldMkLst>
          <pc:docMk/>
          <pc:sldMk cId="0" sldId="412"/>
        </pc:sldMkLst>
      </pc:sldChg>
      <pc:sldChg chg="add">
        <pc:chgData name="Hajela, Rajneesh" userId="f6292950-97fd-49ca-9891-0dcd5d1f2546" providerId="ADAL" clId="{EAF2F1C9-6262-4E23-A2A5-BA52CB282A9A}" dt="2024-08-12T07:31:03.124" v="0"/>
        <pc:sldMkLst>
          <pc:docMk/>
          <pc:sldMk cId="0" sldId="413"/>
        </pc:sldMkLst>
      </pc:sldChg>
      <pc:sldChg chg="add">
        <pc:chgData name="Hajela, Rajneesh" userId="f6292950-97fd-49ca-9891-0dcd5d1f2546" providerId="ADAL" clId="{EAF2F1C9-6262-4E23-A2A5-BA52CB282A9A}" dt="2024-08-12T07:31:03.124" v="0"/>
        <pc:sldMkLst>
          <pc:docMk/>
          <pc:sldMk cId="0" sldId="414"/>
        </pc:sldMkLst>
      </pc:sldChg>
      <pc:sldChg chg="add">
        <pc:chgData name="Hajela, Rajneesh" userId="f6292950-97fd-49ca-9891-0dcd5d1f2546" providerId="ADAL" clId="{EAF2F1C9-6262-4E23-A2A5-BA52CB282A9A}" dt="2024-08-12T07:31:03.124" v="0"/>
        <pc:sldMkLst>
          <pc:docMk/>
          <pc:sldMk cId="0" sldId="415"/>
        </pc:sldMkLst>
      </pc:sldChg>
      <pc:sldChg chg="add">
        <pc:chgData name="Hajela, Rajneesh" userId="f6292950-97fd-49ca-9891-0dcd5d1f2546" providerId="ADAL" clId="{EAF2F1C9-6262-4E23-A2A5-BA52CB282A9A}" dt="2024-08-12T07:31:03.124" v="0"/>
        <pc:sldMkLst>
          <pc:docMk/>
          <pc:sldMk cId="0" sldId="416"/>
        </pc:sldMkLst>
      </pc:sldChg>
      <pc:sldChg chg="add">
        <pc:chgData name="Hajela, Rajneesh" userId="f6292950-97fd-49ca-9891-0dcd5d1f2546" providerId="ADAL" clId="{EAF2F1C9-6262-4E23-A2A5-BA52CB282A9A}" dt="2024-08-12T07:31:03.124" v="0"/>
        <pc:sldMkLst>
          <pc:docMk/>
          <pc:sldMk cId="0" sldId="417"/>
        </pc:sldMkLst>
      </pc:sldChg>
      <pc:sldChg chg="add">
        <pc:chgData name="Hajela, Rajneesh" userId="f6292950-97fd-49ca-9891-0dcd5d1f2546" providerId="ADAL" clId="{EAF2F1C9-6262-4E23-A2A5-BA52CB282A9A}" dt="2024-08-12T07:31:03.124" v="0"/>
        <pc:sldMkLst>
          <pc:docMk/>
          <pc:sldMk cId="0" sldId="418"/>
        </pc:sldMkLst>
      </pc:sldChg>
      <pc:sldChg chg="add">
        <pc:chgData name="Hajela, Rajneesh" userId="f6292950-97fd-49ca-9891-0dcd5d1f2546" providerId="ADAL" clId="{EAF2F1C9-6262-4E23-A2A5-BA52CB282A9A}" dt="2024-08-12T07:31:03.124" v="0"/>
        <pc:sldMkLst>
          <pc:docMk/>
          <pc:sldMk cId="0" sldId="419"/>
        </pc:sldMkLst>
      </pc:sldChg>
      <pc:sldChg chg="add">
        <pc:chgData name="Hajela, Rajneesh" userId="f6292950-97fd-49ca-9891-0dcd5d1f2546" providerId="ADAL" clId="{EAF2F1C9-6262-4E23-A2A5-BA52CB282A9A}" dt="2024-08-12T07:31:03.124" v="0"/>
        <pc:sldMkLst>
          <pc:docMk/>
          <pc:sldMk cId="0" sldId="420"/>
        </pc:sldMkLst>
      </pc:sldChg>
      <pc:sldChg chg="add setBg">
        <pc:chgData name="Hajela, Rajneesh" userId="f6292950-97fd-49ca-9891-0dcd5d1f2546" providerId="ADAL" clId="{EAF2F1C9-6262-4E23-A2A5-BA52CB282A9A}" dt="2024-08-12T07:31:03.124" v="0"/>
        <pc:sldMkLst>
          <pc:docMk/>
          <pc:sldMk cId="0" sldId="421"/>
        </pc:sldMkLst>
      </pc:sldChg>
      <pc:sldChg chg="add">
        <pc:chgData name="Hajela, Rajneesh" userId="f6292950-97fd-49ca-9891-0dcd5d1f2546" providerId="ADAL" clId="{EAF2F1C9-6262-4E23-A2A5-BA52CB282A9A}" dt="2024-08-12T07:31:03.124" v="0"/>
        <pc:sldMkLst>
          <pc:docMk/>
          <pc:sldMk cId="0" sldId="422"/>
        </pc:sldMkLst>
      </pc:sldChg>
      <pc:sldChg chg="add setBg">
        <pc:chgData name="Hajela, Rajneesh" userId="f6292950-97fd-49ca-9891-0dcd5d1f2546" providerId="ADAL" clId="{EAF2F1C9-6262-4E23-A2A5-BA52CB282A9A}" dt="2024-08-12T07:31:03.124" v="0"/>
        <pc:sldMkLst>
          <pc:docMk/>
          <pc:sldMk cId="0" sldId="423"/>
        </pc:sldMkLst>
      </pc:sldChg>
      <pc:sldChg chg="add setBg">
        <pc:chgData name="Hajela, Rajneesh" userId="f6292950-97fd-49ca-9891-0dcd5d1f2546" providerId="ADAL" clId="{EAF2F1C9-6262-4E23-A2A5-BA52CB282A9A}" dt="2024-08-12T07:31:03.124" v="0"/>
        <pc:sldMkLst>
          <pc:docMk/>
          <pc:sldMk cId="0" sldId="444"/>
        </pc:sldMkLst>
      </pc:sldChg>
      <pc:sldChg chg="add setBg">
        <pc:chgData name="Hajela, Rajneesh" userId="f6292950-97fd-49ca-9891-0dcd5d1f2546" providerId="ADAL" clId="{EAF2F1C9-6262-4E23-A2A5-BA52CB282A9A}" dt="2024-08-12T07:31:03.124" v="0"/>
        <pc:sldMkLst>
          <pc:docMk/>
          <pc:sldMk cId="0" sldId="445"/>
        </pc:sldMkLst>
      </pc:sldChg>
      <pc:sldChg chg="add">
        <pc:chgData name="Hajela, Rajneesh" userId="f6292950-97fd-49ca-9891-0dcd5d1f2546" providerId="ADAL" clId="{EAF2F1C9-6262-4E23-A2A5-BA52CB282A9A}" dt="2024-08-12T07:31:03.124" v="0"/>
        <pc:sldMkLst>
          <pc:docMk/>
          <pc:sldMk cId="0" sldId="446"/>
        </pc:sldMkLst>
      </pc:sldChg>
      <pc:sldChg chg="add">
        <pc:chgData name="Hajela, Rajneesh" userId="f6292950-97fd-49ca-9891-0dcd5d1f2546" providerId="ADAL" clId="{EAF2F1C9-6262-4E23-A2A5-BA52CB282A9A}" dt="2024-08-12T07:31:03.124" v="0"/>
        <pc:sldMkLst>
          <pc:docMk/>
          <pc:sldMk cId="0" sldId="447"/>
        </pc:sldMkLst>
      </pc:sldChg>
      <pc:sldChg chg="add">
        <pc:chgData name="Hajela, Rajneesh" userId="f6292950-97fd-49ca-9891-0dcd5d1f2546" providerId="ADAL" clId="{EAF2F1C9-6262-4E23-A2A5-BA52CB282A9A}" dt="2024-08-12T07:31:03.124" v="0"/>
        <pc:sldMkLst>
          <pc:docMk/>
          <pc:sldMk cId="0" sldId="453"/>
        </pc:sldMkLst>
      </pc:sldChg>
      <pc:sldChg chg="add">
        <pc:chgData name="Hajela, Rajneesh" userId="f6292950-97fd-49ca-9891-0dcd5d1f2546" providerId="ADAL" clId="{EAF2F1C9-6262-4E23-A2A5-BA52CB282A9A}" dt="2024-08-12T07:31:03.124" v="0"/>
        <pc:sldMkLst>
          <pc:docMk/>
          <pc:sldMk cId="0" sldId="454"/>
        </pc:sldMkLst>
      </pc:sldChg>
      <pc:sldChg chg="add">
        <pc:chgData name="Hajela, Rajneesh" userId="f6292950-97fd-49ca-9891-0dcd5d1f2546" providerId="ADAL" clId="{EAF2F1C9-6262-4E23-A2A5-BA52CB282A9A}" dt="2024-08-12T07:31:03.124" v="0"/>
        <pc:sldMkLst>
          <pc:docMk/>
          <pc:sldMk cId="0" sldId="455"/>
        </pc:sldMkLst>
      </pc:sldChg>
      <pc:sldChg chg="add">
        <pc:chgData name="Hajela, Rajneesh" userId="f6292950-97fd-49ca-9891-0dcd5d1f2546" providerId="ADAL" clId="{EAF2F1C9-6262-4E23-A2A5-BA52CB282A9A}" dt="2024-08-12T07:31:03.124" v="0"/>
        <pc:sldMkLst>
          <pc:docMk/>
          <pc:sldMk cId="0" sldId="456"/>
        </pc:sldMkLst>
      </pc:sldChg>
      <pc:sldChg chg="add">
        <pc:chgData name="Hajela, Rajneesh" userId="f6292950-97fd-49ca-9891-0dcd5d1f2546" providerId="ADAL" clId="{EAF2F1C9-6262-4E23-A2A5-BA52CB282A9A}" dt="2024-08-12T07:31:03.124" v="0"/>
        <pc:sldMkLst>
          <pc:docMk/>
          <pc:sldMk cId="0" sldId="457"/>
        </pc:sldMkLst>
      </pc:sldChg>
      <pc:sldChg chg="add">
        <pc:chgData name="Hajela, Rajneesh" userId="f6292950-97fd-49ca-9891-0dcd5d1f2546" providerId="ADAL" clId="{EAF2F1C9-6262-4E23-A2A5-BA52CB282A9A}" dt="2024-08-12T07:31:03.124" v="0"/>
        <pc:sldMkLst>
          <pc:docMk/>
          <pc:sldMk cId="0" sldId="458"/>
        </pc:sldMkLst>
      </pc:sldChg>
      <pc:sldChg chg="add">
        <pc:chgData name="Hajela, Rajneesh" userId="f6292950-97fd-49ca-9891-0dcd5d1f2546" providerId="ADAL" clId="{EAF2F1C9-6262-4E23-A2A5-BA52CB282A9A}" dt="2024-08-12T07:31:03.124" v="0"/>
        <pc:sldMkLst>
          <pc:docMk/>
          <pc:sldMk cId="0" sldId="459"/>
        </pc:sldMkLst>
      </pc:sldChg>
      <pc:sldChg chg="add">
        <pc:chgData name="Hajela, Rajneesh" userId="f6292950-97fd-49ca-9891-0dcd5d1f2546" providerId="ADAL" clId="{EAF2F1C9-6262-4E23-A2A5-BA52CB282A9A}" dt="2024-08-12T07:31:03.124" v="0"/>
        <pc:sldMkLst>
          <pc:docMk/>
          <pc:sldMk cId="2608798911" sldId="5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12E7E-5851-4C73-BA3B-5B41DBB50F2A}" type="datetimeFigureOut">
              <a:rPr lang="en-IN" smtClean="0"/>
              <a:t>12-08-2024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AAEFF-1B27-4AC1-A9EE-B5C2428DB375}" type="slidenum">
              <a:rPr lang="en-IN" smtClean="0"/>
              <a:t>‹#›</a:t>
            </a:fld>
            <a:endParaRPr lang="en-IN"/>
          </a:p>
        </p:txBody>
      </p:sp>
    </p:spTree>
    <p:extLst>
      <p:ext uri="{BB962C8B-B14F-4D97-AF65-F5344CB8AC3E}">
        <p14:creationId xmlns:p14="http://schemas.microsoft.com/office/powerpoint/2010/main" val="219254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502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4" name="Google Shape;3074;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1" name="Google Shape;308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8" name="Google Shape;3088;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0" name="Google Shape;311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2" name="Google Shape;3122;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8" name="Google Shape;312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5" name="Google Shape;3135;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https://learn.microsoft.com/en-us/azure/sentinel/overview</a:t>
            </a:r>
            <a:endParaRPr/>
          </a:p>
        </p:txBody>
      </p:sp>
      <p:sp>
        <p:nvSpPr>
          <p:cNvPr id="3136" name="Google Shape;3136;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3" name="Google Shape;3143;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0" name="Google Shape;3150;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7" name="Google Shape;315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9" name="Google Shape;2999;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4" name="Google Shape;3164;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9"/>
        <p:cNvGrpSpPr/>
        <p:nvPr/>
      </p:nvGrpSpPr>
      <p:grpSpPr>
        <a:xfrm>
          <a:off x="0" y="0"/>
          <a:ext cx="0" cy="0"/>
          <a:chOff x="0" y="0"/>
          <a:chExt cx="0" cy="0"/>
        </a:xfrm>
      </p:grpSpPr>
      <p:sp>
        <p:nvSpPr>
          <p:cNvPr id="3170" name="Google Shape;3170;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1" name="Google Shape;3171;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https://www.c-sharpcorner.com/article/how-to-enable-microsoft-defender-for-all-the-azure-subscriptions-on-cloud/</a:t>
            </a:r>
            <a:endParaRPr/>
          </a:p>
        </p:txBody>
      </p:sp>
      <p:sp>
        <p:nvSpPr>
          <p:cNvPr id="3172" name="Google Shape;3172;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9" name="Google Shape;3179;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4"/>
        <p:cNvGrpSpPr/>
        <p:nvPr/>
      </p:nvGrpSpPr>
      <p:grpSpPr>
        <a:xfrm>
          <a:off x="0" y="0"/>
          <a:ext cx="0" cy="0"/>
          <a:chOff x="0" y="0"/>
          <a:chExt cx="0" cy="0"/>
        </a:xfrm>
      </p:grpSpPr>
      <p:sp>
        <p:nvSpPr>
          <p:cNvPr id="3185" name="Google Shape;3185;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6" name="Google Shape;3186;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6" name="Google Shape;319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5" name="Google Shape;3205;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6" name="Google Shape;3216;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2" name="Google Shape;3222;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0" name="Google Shape;323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5"/>
        <p:cNvGrpSpPr/>
        <p:nvPr/>
      </p:nvGrpSpPr>
      <p:grpSpPr>
        <a:xfrm>
          <a:off x="0" y="0"/>
          <a:ext cx="0" cy="0"/>
          <a:chOff x="0" y="0"/>
          <a:chExt cx="0" cy="0"/>
        </a:xfrm>
      </p:grpSpPr>
      <p:sp>
        <p:nvSpPr>
          <p:cNvPr id="3236" name="Google Shape;3236;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7" name="Google Shape;3237;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9"/>
        <p:cNvGrpSpPr/>
        <p:nvPr/>
      </p:nvGrpSpPr>
      <p:grpSpPr>
        <a:xfrm>
          <a:off x="0" y="0"/>
          <a:ext cx="0" cy="0"/>
          <a:chOff x="0" y="0"/>
          <a:chExt cx="0" cy="0"/>
        </a:xfrm>
      </p:grpSpPr>
      <p:sp>
        <p:nvSpPr>
          <p:cNvPr id="3010" name="Google Shape;3010;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1" name="Google Shape;3011;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4" name="Google Shape;3244;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1" name="Google Shape;325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8" name="Google Shape;3258;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5" name="Google Shape;3265;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2" name="Google Shape;3272;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9" name="Google Shape;3279;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4"/>
        <p:cNvGrpSpPr/>
        <p:nvPr/>
      </p:nvGrpSpPr>
      <p:grpSpPr>
        <a:xfrm>
          <a:off x="0" y="0"/>
          <a:ext cx="0" cy="0"/>
          <a:chOff x="0" y="0"/>
          <a:chExt cx="0" cy="0"/>
        </a:xfrm>
      </p:grpSpPr>
      <p:sp>
        <p:nvSpPr>
          <p:cNvPr id="3285" name="Google Shape;3285;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6" name="Google Shape;3286;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3" name="Google Shape;3293;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0" name="Google Shape;3300;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7" name="Google Shape;330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8" name="Google Shape;301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4" name="Google Shape;331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0" name="Google Shape;3320;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https://learn.microsoft.com/en-us/azure/frontdoor/classic-overview</a:t>
            </a:r>
            <a:endParaRPr/>
          </a:p>
        </p:txBody>
      </p:sp>
      <p:sp>
        <p:nvSpPr>
          <p:cNvPr id="3321" name="Google Shape;3321;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8" name="Google Shape;3328;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4" name="Google Shape;3334;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2" name="Google Shape;3482;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p1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7" name="Google Shape;3487;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2" name="Google Shape;3492;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9" name="Google Shape;3499;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2" name="Google Shape;3542;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p1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8" name="Google Shape;3548;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5" name="Google Shape;302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p2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4" name="Google Shape;3554;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p2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0" name="Google Shape;3560;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8" name="Google Shape;3568;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p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4" name="Google Shape;3574;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0" name="Google Shape;3580;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p2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6" name="Google Shape;3586;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9"/>
        <p:cNvGrpSpPr/>
        <p:nvPr/>
      </p:nvGrpSpPr>
      <p:grpSpPr>
        <a:xfrm>
          <a:off x="0" y="0"/>
          <a:ext cx="0" cy="0"/>
          <a:chOff x="0" y="0"/>
          <a:chExt cx="0" cy="0"/>
        </a:xfrm>
      </p:grpSpPr>
      <p:sp>
        <p:nvSpPr>
          <p:cNvPr id="3590" name="Google Shape;3590;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1" name="Google Shape;3591;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3" name="Google Shape;3603;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p2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5" name="Google Shape;3715;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p2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5" name="Google Shape;3755;p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2" name="Google Shape;303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8"/>
        <p:cNvGrpSpPr/>
        <p:nvPr/>
      </p:nvGrpSpPr>
      <p:grpSpPr>
        <a:xfrm>
          <a:off x="0" y="0"/>
          <a:ext cx="0" cy="0"/>
          <a:chOff x="0" y="0"/>
          <a:chExt cx="0" cy="0"/>
        </a:xfrm>
      </p:grpSpPr>
      <p:sp>
        <p:nvSpPr>
          <p:cNvPr id="3759" name="Google Shape;3759;p2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0" name="Google Shape;3760;p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p2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7" name="Google Shape;3777;p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p2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3" name="Google Shape;3783;p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p2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0" name="Google Shape;3790;p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6"/>
        <p:cNvGrpSpPr/>
        <p:nvPr/>
      </p:nvGrpSpPr>
      <p:grpSpPr>
        <a:xfrm>
          <a:off x="0" y="0"/>
          <a:ext cx="0" cy="0"/>
          <a:chOff x="0" y="0"/>
          <a:chExt cx="0" cy="0"/>
        </a:xfrm>
      </p:grpSpPr>
      <p:sp>
        <p:nvSpPr>
          <p:cNvPr id="3797" name="Google Shape;3797;p2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8" name="Google Shape;3798;p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3"/>
        <p:cNvGrpSpPr/>
        <p:nvPr/>
      </p:nvGrpSpPr>
      <p:grpSpPr>
        <a:xfrm>
          <a:off x="0" y="0"/>
          <a:ext cx="0" cy="0"/>
          <a:chOff x="0" y="0"/>
          <a:chExt cx="0" cy="0"/>
        </a:xfrm>
      </p:grpSpPr>
      <p:sp>
        <p:nvSpPr>
          <p:cNvPr id="3804" name="Google Shape;3804;p2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5" name="Google Shape;3805;p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p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0" name="Google Shape;3810;p2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https://github.com/Jaydeep-007/AzureRedisCacheDemo/tree/master/AzureRedisCacheDemo</a:t>
            </a:r>
            <a:endParaRPr/>
          </a:p>
          <a:p>
            <a:pPr marL="0" lvl="0" indent="0" algn="l" rtl="0">
              <a:spcBef>
                <a:spcPts val="0"/>
              </a:spcBef>
              <a:spcAft>
                <a:spcPts val="0"/>
              </a:spcAft>
              <a:buNone/>
            </a:pPr>
            <a:r>
              <a:rPr lang="en-US"/>
              <a:t>https://www.c-sharpcorner.com/article/azure-redis-cache-introduction-and-implementation-using-net-core-6-web-api/</a:t>
            </a:r>
            <a:endParaRPr/>
          </a:p>
        </p:txBody>
      </p:sp>
      <p:sp>
        <p:nvSpPr>
          <p:cNvPr id="3811" name="Google Shape;3811;p2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8"/>
        <p:cNvGrpSpPr/>
        <p:nvPr/>
      </p:nvGrpSpPr>
      <p:grpSpPr>
        <a:xfrm>
          <a:off x="0" y="0"/>
          <a:ext cx="0" cy="0"/>
          <a:chOff x="0" y="0"/>
          <a:chExt cx="0" cy="0"/>
        </a:xfrm>
      </p:grpSpPr>
      <p:sp>
        <p:nvSpPr>
          <p:cNvPr id="3819" name="Google Shape;3819;p2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0" name="Google Shape;3820;p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8"/>
        <p:cNvGrpSpPr/>
        <p:nvPr/>
      </p:nvGrpSpPr>
      <p:grpSpPr>
        <a:xfrm>
          <a:off x="0" y="0"/>
          <a:ext cx="0" cy="0"/>
          <a:chOff x="0" y="0"/>
          <a:chExt cx="0" cy="0"/>
        </a:xfrm>
      </p:grpSpPr>
      <p:sp>
        <p:nvSpPr>
          <p:cNvPr id="3829" name="Google Shape;3829;p2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0" name="Google Shape;3830;p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p2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8" name="Google Shape;3838;p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9" name="Google Shape;303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p2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0" name="Google Shape;3850;p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3"/>
        <p:cNvGrpSpPr/>
        <p:nvPr/>
      </p:nvGrpSpPr>
      <p:grpSpPr>
        <a:xfrm>
          <a:off x="0" y="0"/>
          <a:ext cx="0" cy="0"/>
          <a:chOff x="0" y="0"/>
          <a:chExt cx="0" cy="0"/>
        </a:xfrm>
      </p:grpSpPr>
      <p:sp>
        <p:nvSpPr>
          <p:cNvPr id="3854" name="Google Shape;3854;p2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5" name="Google Shape;3855;p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p2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5" name="Google Shape;3875;p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0"/>
        <p:cNvGrpSpPr/>
        <p:nvPr/>
      </p:nvGrpSpPr>
      <p:grpSpPr>
        <a:xfrm>
          <a:off x="0" y="0"/>
          <a:ext cx="0" cy="0"/>
          <a:chOff x="0" y="0"/>
          <a:chExt cx="0" cy="0"/>
        </a:xfrm>
      </p:grpSpPr>
      <p:sp>
        <p:nvSpPr>
          <p:cNvPr id="3881" name="Google Shape;3881;p2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2" name="Google Shape;3882;p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4"/>
        <p:cNvGrpSpPr/>
        <p:nvPr/>
      </p:nvGrpSpPr>
      <p:grpSpPr>
        <a:xfrm>
          <a:off x="0" y="0"/>
          <a:ext cx="0" cy="0"/>
          <a:chOff x="0" y="0"/>
          <a:chExt cx="0" cy="0"/>
        </a:xfrm>
      </p:grpSpPr>
      <p:sp>
        <p:nvSpPr>
          <p:cNvPr id="3895" name="Google Shape;3895;p2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6" name="Google Shape;3896;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6"/>
        <p:cNvGrpSpPr/>
        <p:nvPr/>
      </p:nvGrpSpPr>
      <p:grpSpPr>
        <a:xfrm>
          <a:off x="0" y="0"/>
          <a:ext cx="0" cy="0"/>
          <a:chOff x="0" y="0"/>
          <a:chExt cx="0" cy="0"/>
        </a:xfrm>
      </p:grpSpPr>
      <p:sp>
        <p:nvSpPr>
          <p:cNvPr id="3907" name="Google Shape;3907;p2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8" name="Google Shape;3908;p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p2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3" name="Google Shape;3903;p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5" name="Google Shape;304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8" name="Google Shape;3058;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09E6-B1F9-EC43-A23D-38439002A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8BD4E5-73F1-F721-1D7A-A98955C6C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554188-E29C-061E-08B1-9264A3F75AAC}"/>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03BF65AE-DA7B-DEF1-CBAE-F98506A1D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6941D-0120-5813-622C-61A6642CF615}"/>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06653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B586-F009-D4CB-91A6-557A8301C3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B7CC3F-2E3E-B3D1-23C4-D90712C47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18F2DB-A257-AD18-ADCE-F281DF1B6E77}"/>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0A0B731B-C042-FBDB-E46A-97DE4DF9B1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90502-07A2-8794-A8AD-7832F788A6CE}"/>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408714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970A7-EED6-8FB1-3620-8F0C1DF614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B3062-E195-3DAF-0561-103E56C9D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CEE8E1-FFA1-8B56-A2C1-68F082E466E6}"/>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8FB4E59F-B5E0-1499-0AD6-225607F68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75C39-8CAD-7CA5-BEF7-DBE3B49D6B4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3725027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0" y="645100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lvl1pPr lvl="0" algn="l">
              <a:lnSpc>
                <a:spcPct val="90000"/>
              </a:lnSpc>
              <a:spcBef>
                <a:spcPts val="0"/>
              </a:spcBef>
              <a:spcAft>
                <a:spcPts val="0"/>
              </a:spcAft>
              <a:buClr>
                <a:srgbClr val="548135"/>
              </a:buClr>
              <a:buSzPts val="4400"/>
              <a:buFont typeface="Calibri"/>
              <a:buNone/>
              <a:defRPr>
                <a:solidFill>
                  <a:srgbClr val="5481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5243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D228-7439-CEDC-0A43-F05EE55EF9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5B8484-C3C1-386E-F917-D1A583370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B6BEAD-BB9F-E951-BE38-3D9334C904A2}"/>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E5BFE96E-685C-3867-0EAD-8A70A6FBCF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8CE233-83BD-F0D0-2E01-F2F1EDAA2A50}"/>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20235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4AB2-291B-32EF-ECE2-98012EC00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5C8FBF-FA1E-7FBE-9BE8-06D3506E4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56C395-5B41-3535-B368-B9B720B97651}"/>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EFE33743-249F-36F5-AD4D-221E6E8CC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EE33F-FBE7-342D-5020-C53258A46322}"/>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098136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F042-71FB-2E3F-74AB-3C40999FA9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81FEB8-6DFD-E42A-2152-67D3AD9BB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222962-E631-D94F-E82B-83459BC6E8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1D5CA7-C78B-FE1E-772A-0E8C0BB30299}"/>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6" name="Footer Placeholder 5">
            <a:extLst>
              <a:ext uri="{FF2B5EF4-FFF2-40B4-BE49-F238E27FC236}">
                <a16:creationId xmlns:a16="http://schemas.microsoft.com/office/drawing/2014/main" id="{D6340638-6E3A-B71F-D796-A11B503E64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F799BA-549E-4288-7104-182BB5CB1D59}"/>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42315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C42F-9516-8026-000E-39D02C5C83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1A3599-E8E0-FA8C-94CD-741EE5F2B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3D9E0-50AB-05D5-CC28-D2CE647DD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1ECEA9-4BD8-9EB7-32D2-858FAB83E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B8F4BC-283A-DAF6-CC78-E9C55175DA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A963DA-E1B5-3CAA-9EC7-8EE1F0239FAB}"/>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8" name="Footer Placeholder 7">
            <a:extLst>
              <a:ext uri="{FF2B5EF4-FFF2-40B4-BE49-F238E27FC236}">
                <a16:creationId xmlns:a16="http://schemas.microsoft.com/office/drawing/2014/main" id="{7691FA8D-BAE0-54BC-F47C-A3CB73EFFC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F5CABB-C5E0-FD7C-BF8B-8935052B3B8E}"/>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380538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8252-A1D6-1082-BD72-D35D8C8791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8CA389-E4D8-EC29-266C-D6EC1573722D}"/>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4" name="Footer Placeholder 3">
            <a:extLst>
              <a:ext uri="{FF2B5EF4-FFF2-40B4-BE49-F238E27FC236}">
                <a16:creationId xmlns:a16="http://schemas.microsoft.com/office/drawing/2014/main" id="{021AD84F-29A9-9146-7116-4C03E10535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32183E-20EB-E893-B2F9-65C00C96D334}"/>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264553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768A8D-F422-BE13-BA55-91ECD0888306}"/>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3" name="Footer Placeholder 2">
            <a:extLst>
              <a:ext uri="{FF2B5EF4-FFF2-40B4-BE49-F238E27FC236}">
                <a16:creationId xmlns:a16="http://schemas.microsoft.com/office/drawing/2014/main" id="{BCC02C21-FF36-D2E1-4D13-DB0943F0B1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E8A923-7531-74CE-2E3D-B6B04A5ACF9D}"/>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297052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651-B4B8-C4F4-37F4-431A4725C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C8D8C0-6BAF-453F-1D74-696D40D9A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9F5DEC-D0AE-4D24-E8F0-F419A328C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14FED-09A6-F752-A84F-AE7D95E4E9F9}"/>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6" name="Footer Placeholder 5">
            <a:extLst>
              <a:ext uri="{FF2B5EF4-FFF2-40B4-BE49-F238E27FC236}">
                <a16:creationId xmlns:a16="http://schemas.microsoft.com/office/drawing/2014/main" id="{A89C4C18-B540-5BF3-0397-6935430295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B9640-6A05-075A-9F0F-E0C1AA92656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1308441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9F6-87FA-470A-0FBC-01909B290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2D21C7-4AE3-E8B5-3B98-3E6F8FED3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67BF4D-EE7B-3A2E-9575-4D26A3E8D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E8E25-09D8-AF40-E59F-D7983E3EDAA3}"/>
              </a:ext>
            </a:extLst>
          </p:cNvPr>
          <p:cNvSpPr>
            <a:spLocks noGrp="1"/>
          </p:cNvSpPr>
          <p:nvPr>
            <p:ph type="dt" sz="half" idx="10"/>
          </p:nvPr>
        </p:nvSpPr>
        <p:spPr/>
        <p:txBody>
          <a:bodyPr/>
          <a:lstStyle/>
          <a:p>
            <a:fld id="{A2ABFFA0-4CFC-4DD5-BDDE-0EB09A4F3768}" type="datetimeFigureOut">
              <a:rPr lang="en-IN" smtClean="0"/>
              <a:t>12-08-2024</a:t>
            </a:fld>
            <a:endParaRPr lang="en-IN"/>
          </a:p>
        </p:txBody>
      </p:sp>
      <p:sp>
        <p:nvSpPr>
          <p:cNvPr id="6" name="Footer Placeholder 5">
            <a:extLst>
              <a:ext uri="{FF2B5EF4-FFF2-40B4-BE49-F238E27FC236}">
                <a16:creationId xmlns:a16="http://schemas.microsoft.com/office/drawing/2014/main" id="{CE099E99-C6E4-AE98-98A9-7AF1AA60AE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D195B-1042-B399-11FF-ED3E469E6497}"/>
              </a:ext>
            </a:extLst>
          </p:cNvPr>
          <p:cNvSpPr>
            <a:spLocks noGrp="1"/>
          </p:cNvSpPr>
          <p:nvPr>
            <p:ph type="sldNum" sz="quarter" idx="12"/>
          </p:nvPr>
        </p:nvSpPr>
        <p:spPr/>
        <p:txBody>
          <a:bodyPr/>
          <a:lstStyle/>
          <a:p>
            <a:fld id="{EF36BC1F-8193-4658-87C4-011CD6BC3FC6}" type="slidenum">
              <a:rPr lang="en-IN" smtClean="0"/>
              <a:t>‹#›</a:t>
            </a:fld>
            <a:endParaRPr lang="en-IN"/>
          </a:p>
        </p:txBody>
      </p:sp>
    </p:spTree>
    <p:extLst>
      <p:ext uri="{BB962C8B-B14F-4D97-AF65-F5344CB8AC3E}">
        <p14:creationId xmlns:p14="http://schemas.microsoft.com/office/powerpoint/2010/main" val="72114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D3CD7-1B63-E538-D89C-2412A957C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D9DEB8-599B-F72E-9992-48AEB29EE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F92AA4-35DB-72C9-2B69-FF66C743B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BFFA0-4CFC-4DD5-BDDE-0EB09A4F3768}" type="datetimeFigureOut">
              <a:rPr lang="en-IN" smtClean="0"/>
              <a:t>12-08-2024</a:t>
            </a:fld>
            <a:endParaRPr lang="en-IN"/>
          </a:p>
        </p:txBody>
      </p:sp>
      <p:sp>
        <p:nvSpPr>
          <p:cNvPr id="5" name="Footer Placeholder 4">
            <a:extLst>
              <a:ext uri="{FF2B5EF4-FFF2-40B4-BE49-F238E27FC236}">
                <a16:creationId xmlns:a16="http://schemas.microsoft.com/office/drawing/2014/main" id="{8FF9FA1C-016D-6E12-5C58-ACA0A7641D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D2E083-0444-F3D7-E783-93CF34492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6BC1F-8193-4658-87C4-011CD6BC3FC6}" type="slidenum">
              <a:rPr lang="en-IN" smtClean="0"/>
              <a:t>‹#›</a:t>
            </a:fld>
            <a:endParaRPr lang="en-IN"/>
          </a:p>
        </p:txBody>
      </p:sp>
    </p:spTree>
    <p:extLst>
      <p:ext uri="{BB962C8B-B14F-4D97-AF65-F5344CB8AC3E}">
        <p14:creationId xmlns:p14="http://schemas.microsoft.com/office/powerpoint/2010/main" val="1567782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yberhoot.com/cybrary/security-event-and-incident-management-sei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azure/frontdoor/front-door-custom-domain-https" TargetMode="External"/><Relationship Id="rId3" Type="http://schemas.openxmlformats.org/officeDocument/2006/relationships/hyperlink" Target="https://learn.microsoft.com/en-us/azure/frontdoor/front-door-traffic-acceleration?pivots=front-door-classic#connect-to-the-front-door-edge-location-split-tcp" TargetMode="External"/><Relationship Id="rId7" Type="http://schemas.openxmlformats.org/officeDocument/2006/relationships/hyperlink" Target="https://learn.microsoft.com/en-us/azure/frontdoor/front-door-routing-methods#affinity" TargetMode="External"/><Relationship Id="rId12" Type="http://schemas.openxmlformats.org/officeDocument/2006/relationships/hyperlink" Target="https://learn.microsoft.com/en-us/azure/frontdoor/front-door-http2"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learn.microsoft.com/en-us/azure/frontdoor/front-door-route-matching?pivots=front-door-classic" TargetMode="External"/><Relationship Id="rId11" Type="http://schemas.openxmlformats.org/officeDocument/2006/relationships/hyperlink" Target="https://learn.microsoft.com/en-us/azure/frontdoor/front-door-url-rewrite?pivots=front-door-classic" TargetMode="External"/><Relationship Id="rId5" Type="http://schemas.openxmlformats.org/officeDocument/2006/relationships/hyperlink" Target="https://learn.microsoft.com/en-us/azure/frontdoor/front-door-health-probes" TargetMode="External"/><Relationship Id="rId10" Type="http://schemas.openxmlformats.org/officeDocument/2006/relationships/hyperlink" Target="https://learn.microsoft.com/en-us/azure/web-application-firewall/overview" TargetMode="External"/><Relationship Id="rId4" Type="http://schemas.openxmlformats.org/officeDocument/2006/relationships/hyperlink" Target="https://learn.microsoft.com/en-us/azure/frontdoor/front-door-traffic-acceleration?pivots=front-door-classic#select-the-front-door-edge-location-for-the-request-anycast" TargetMode="External"/><Relationship Id="rId9" Type="http://schemas.openxmlformats.org/officeDocument/2006/relationships/hyperlink" Target="https://learn.microsoft.com/en-us/azure/frontdoor/front-door-custom-domai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slide" Target="slide66.xml"/><Relationship Id="rId4" Type="http://schemas.openxmlformats.org/officeDocument/2006/relationships/image" Target="../media/image63.jpg"/></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training/modules/introduction-to-azure-app-service/" TargetMode="External"/><Relationship Id="rId2" Type="http://schemas.openxmlformats.org/officeDocument/2006/relationships/hyperlink" Target="https://learn.microsoft.com/en-us/training/browse/?terms=service%20bus" TargetMode="External"/><Relationship Id="rId1" Type="http://schemas.openxmlformats.org/officeDocument/2006/relationships/slideLayout" Target="../slideLayouts/slideLayout12.xml"/><Relationship Id="rId5" Type="http://schemas.openxmlformats.org/officeDocument/2006/relationships/hyperlink" Target="https://learn.microsoft.com/en-us/training/paths/microsoft-azure-fundamentals-describe-cloud-concepts/" TargetMode="External"/><Relationship Id="rId4" Type="http://schemas.openxmlformats.org/officeDocument/2006/relationships/hyperlink" Target="https://www.examtopics.com/exams/microsoft/az-204/view/"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A373-E274-2398-E4BA-D4D7724DEF6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1E550F5-2BB4-22BD-D944-D023D181BDB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3268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6"/>
        <p:cNvGrpSpPr/>
        <p:nvPr/>
      </p:nvGrpSpPr>
      <p:grpSpPr>
        <a:xfrm>
          <a:off x="0" y="0"/>
          <a:ext cx="0" cy="0"/>
          <a:chOff x="0" y="0"/>
          <a:chExt cx="0" cy="0"/>
        </a:xfrm>
      </p:grpSpPr>
      <p:sp>
        <p:nvSpPr>
          <p:cNvPr id="3047" name="Google Shape;3047;p142"/>
          <p:cNvSpPr txBox="1">
            <a:spLocks noGrp="1"/>
          </p:cNvSpPr>
          <p:nvPr>
            <p:ph type="body" idx="1"/>
          </p:nvPr>
        </p:nvSpPr>
        <p:spPr>
          <a:xfrm>
            <a:off x="138067" y="133460"/>
            <a:ext cx="12079014" cy="67245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Gateway offloading</a:t>
            </a:r>
            <a:endParaRPr/>
          </a:p>
          <a:p>
            <a:pPr marL="228600" lvl="0" indent="-50800" algn="l" rtl="0">
              <a:lnSpc>
                <a:spcPct val="90000"/>
              </a:lnSpc>
              <a:spcBef>
                <a:spcPts val="1000"/>
              </a:spcBef>
              <a:spcAft>
                <a:spcPts val="0"/>
              </a:spcAft>
              <a:buClr>
                <a:schemeClr val="dk1"/>
              </a:buClr>
              <a:buSzPts val="2800"/>
              <a:buNone/>
            </a:pPr>
            <a:endParaRPr/>
          </a:p>
        </p:txBody>
      </p:sp>
      <p:pic>
        <p:nvPicPr>
          <p:cNvPr id="3048" name="Google Shape;3048;p142"/>
          <p:cNvPicPr preferRelativeResize="0"/>
          <p:nvPr/>
        </p:nvPicPr>
        <p:blipFill rotWithShape="1">
          <a:blip r:embed="rId3">
            <a:alphaModFix/>
          </a:blip>
          <a:srcRect/>
          <a:stretch/>
        </p:blipFill>
        <p:spPr>
          <a:xfrm>
            <a:off x="76457" y="1576803"/>
            <a:ext cx="2209914" cy="1282766"/>
          </a:xfrm>
          <a:prstGeom prst="rect">
            <a:avLst/>
          </a:prstGeom>
          <a:noFill/>
          <a:ln>
            <a:noFill/>
          </a:ln>
        </p:spPr>
      </p:pic>
      <p:pic>
        <p:nvPicPr>
          <p:cNvPr id="3049" name="Google Shape;3049;p142"/>
          <p:cNvPicPr preferRelativeResize="0"/>
          <p:nvPr/>
        </p:nvPicPr>
        <p:blipFill rotWithShape="1">
          <a:blip r:embed="rId4">
            <a:alphaModFix/>
          </a:blip>
          <a:srcRect/>
          <a:stretch/>
        </p:blipFill>
        <p:spPr>
          <a:xfrm>
            <a:off x="66589" y="3720592"/>
            <a:ext cx="3861609" cy="2628798"/>
          </a:xfrm>
          <a:prstGeom prst="rect">
            <a:avLst/>
          </a:prstGeom>
          <a:noFill/>
          <a:ln>
            <a:noFill/>
          </a:ln>
        </p:spPr>
      </p:pic>
      <p:pic>
        <p:nvPicPr>
          <p:cNvPr id="3050" name="Google Shape;3050;p142"/>
          <p:cNvPicPr preferRelativeResize="0"/>
          <p:nvPr/>
        </p:nvPicPr>
        <p:blipFill rotWithShape="1">
          <a:blip r:embed="rId5">
            <a:alphaModFix/>
          </a:blip>
          <a:srcRect/>
          <a:stretch/>
        </p:blipFill>
        <p:spPr>
          <a:xfrm>
            <a:off x="4744696" y="764977"/>
            <a:ext cx="2865756" cy="1611948"/>
          </a:xfrm>
          <a:prstGeom prst="rect">
            <a:avLst/>
          </a:prstGeom>
          <a:noFill/>
          <a:ln>
            <a:noFill/>
          </a:ln>
        </p:spPr>
      </p:pic>
      <p:pic>
        <p:nvPicPr>
          <p:cNvPr id="3051" name="Google Shape;3051;p142"/>
          <p:cNvPicPr preferRelativeResize="0"/>
          <p:nvPr/>
        </p:nvPicPr>
        <p:blipFill rotWithShape="1">
          <a:blip r:embed="rId6">
            <a:alphaModFix/>
          </a:blip>
          <a:srcRect/>
          <a:stretch/>
        </p:blipFill>
        <p:spPr>
          <a:xfrm>
            <a:off x="4734186" y="3008441"/>
            <a:ext cx="2725705" cy="3223895"/>
          </a:xfrm>
          <a:prstGeom prst="rect">
            <a:avLst/>
          </a:prstGeom>
          <a:noFill/>
          <a:ln>
            <a:noFill/>
          </a:ln>
        </p:spPr>
      </p:pic>
      <p:pic>
        <p:nvPicPr>
          <p:cNvPr id="3052" name="Google Shape;3052;p142"/>
          <p:cNvPicPr preferRelativeResize="0"/>
          <p:nvPr/>
        </p:nvPicPr>
        <p:blipFill rotWithShape="1">
          <a:blip r:embed="rId7">
            <a:alphaModFix/>
          </a:blip>
          <a:srcRect/>
          <a:stretch/>
        </p:blipFill>
        <p:spPr>
          <a:xfrm>
            <a:off x="8265880" y="499578"/>
            <a:ext cx="3725622" cy="2508863"/>
          </a:xfrm>
          <a:prstGeom prst="rect">
            <a:avLst/>
          </a:prstGeom>
          <a:noFill/>
          <a:ln>
            <a:noFill/>
          </a:ln>
        </p:spPr>
      </p:pic>
      <p:pic>
        <p:nvPicPr>
          <p:cNvPr id="3053" name="Google Shape;3053;p142"/>
          <p:cNvPicPr preferRelativeResize="0"/>
          <p:nvPr/>
        </p:nvPicPr>
        <p:blipFill rotWithShape="1">
          <a:blip r:embed="rId8">
            <a:alphaModFix/>
          </a:blip>
          <a:srcRect/>
          <a:stretch/>
        </p:blipFill>
        <p:spPr>
          <a:xfrm>
            <a:off x="8250911" y="3134527"/>
            <a:ext cx="3803022" cy="3223895"/>
          </a:xfrm>
          <a:prstGeom prst="rect">
            <a:avLst/>
          </a:prstGeom>
          <a:noFill/>
          <a:ln>
            <a:noFill/>
          </a:ln>
        </p:spPr>
      </p:pic>
      <p:sp>
        <p:nvSpPr>
          <p:cNvPr id="3054" name="Google Shape;3054;p142"/>
          <p:cNvSpPr txBox="1"/>
          <p:nvPr/>
        </p:nvSpPr>
        <p:spPr>
          <a:xfrm>
            <a:off x="4939862" y="191565"/>
            <a:ext cx="32056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Gateway Routing Pattern (Define Routing Rules)</a:t>
            </a:r>
            <a:endParaRPr sz="1800">
              <a:solidFill>
                <a:schemeClr val="dk1"/>
              </a:solidFill>
              <a:latin typeface="Calibri"/>
              <a:ea typeface="Calibri"/>
              <a:cs typeface="Calibri"/>
              <a:sym typeface="Calibri"/>
            </a:endParaRPr>
          </a:p>
        </p:txBody>
      </p:sp>
      <p:sp>
        <p:nvSpPr>
          <p:cNvPr id="3055" name="Google Shape;3055;p142"/>
          <p:cNvSpPr txBox="1"/>
          <p:nvPr/>
        </p:nvSpPr>
        <p:spPr>
          <a:xfrm>
            <a:off x="9018902" y="40324"/>
            <a:ext cx="32194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Gateway Aggregator Pattern</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143"/>
          <p:cNvSpPr txBox="1">
            <a:spLocks noGrp="1"/>
          </p:cNvSpPr>
          <p:nvPr>
            <p:ph type="body" idx="1"/>
          </p:nvPr>
        </p:nvSpPr>
        <p:spPr>
          <a:xfrm>
            <a:off x="3653625" y="187241"/>
            <a:ext cx="2966545" cy="10550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Closed,Open</a:t>
            </a:r>
            <a:endParaRPr/>
          </a:p>
          <a:p>
            <a:pPr marL="228600" lvl="0" indent="-228600" algn="l" rtl="0">
              <a:lnSpc>
                <a:spcPct val="90000"/>
              </a:lnSpc>
              <a:spcBef>
                <a:spcPts val="1000"/>
              </a:spcBef>
              <a:spcAft>
                <a:spcPts val="0"/>
              </a:spcAft>
              <a:buClr>
                <a:schemeClr val="dk1"/>
              </a:buClr>
              <a:buSzPts val="2800"/>
              <a:buChar char="•"/>
            </a:pPr>
            <a:r>
              <a:rPr lang="en-US"/>
              <a:t>Half Open</a:t>
            </a:r>
            <a:endParaRPr/>
          </a:p>
        </p:txBody>
      </p:sp>
      <p:pic>
        <p:nvPicPr>
          <p:cNvPr id="3061" name="Google Shape;3061;p143"/>
          <p:cNvPicPr preferRelativeResize="0"/>
          <p:nvPr/>
        </p:nvPicPr>
        <p:blipFill rotWithShape="1">
          <a:blip r:embed="rId3">
            <a:alphaModFix/>
          </a:blip>
          <a:srcRect/>
          <a:stretch/>
        </p:blipFill>
        <p:spPr>
          <a:xfrm>
            <a:off x="-65382" y="1857"/>
            <a:ext cx="3423382" cy="1790653"/>
          </a:xfrm>
          <a:prstGeom prst="rect">
            <a:avLst/>
          </a:prstGeom>
          <a:noFill/>
          <a:ln>
            <a:noFill/>
          </a:ln>
        </p:spPr>
      </p:pic>
      <p:pic>
        <p:nvPicPr>
          <p:cNvPr id="3062" name="Google Shape;3062;p143"/>
          <p:cNvPicPr preferRelativeResize="0"/>
          <p:nvPr/>
        </p:nvPicPr>
        <p:blipFill rotWithShape="1">
          <a:blip r:embed="rId4">
            <a:alphaModFix/>
          </a:blip>
          <a:srcRect/>
          <a:stretch/>
        </p:blipFill>
        <p:spPr>
          <a:xfrm>
            <a:off x="5877799" y="-46255"/>
            <a:ext cx="6408794" cy="2053732"/>
          </a:xfrm>
          <a:prstGeom prst="rect">
            <a:avLst/>
          </a:prstGeom>
          <a:noFill/>
          <a:ln>
            <a:noFill/>
          </a:ln>
        </p:spPr>
      </p:pic>
      <p:pic>
        <p:nvPicPr>
          <p:cNvPr id="3063" name="Google Shape;3063;p143"/>
          <p:cNvPicPr preferRelativeResize="0"/>
          <p:nvPr/>
        </p:nvPicPr>
        <p:blipFill rotWithShape="1">
          <a:blip r:embed="rId5">
            <a:alphaModFix/>
          </a:blip>
          <a:srcRect/>
          <a:stretch/>
        </p:blipFill>
        <p:spPr>
          <a:xfrm>
            <a:off x="5782989" y="2142414"/>
            <a:ext cx="6409011" cy="1914579"/>
          </a:xfrm>
          <a:prstGeom prst="rect">
            <a:avLst/>
          </a:prstGeom>
          <a:noFill/>
          <a:ln>
            <a:noFill/>
          </a:ln>
        </p:spPr>
      </p:pic>
      <p:pic>
        <p:nvPicPr>
          <p:cNvPr id="3064" name="Google Shape;3064;p143"/>
          <p:cNvPicPr preferRelativeResize="0"/>
          <p:nvPr/>
        </p:nvPicPr>
        <p:blipFill rotWithShape="1">
          <a:blip r:embed="rId6">
            <a:alphaModFix/>
          </a:blip>
          <a:srcRect/>
          <a:stretch/>
        </p:blipFill>
        <p:spPr>
          <a:xfrm>
            <a:off x="5927578" y="4191930"/>
            <a:ext cx="6119832" cy="2372163"/>
          </a:xfrm>
          <a:prstGeom prst="rect">
            <a:avLst/>
          </a:prstGeom>
          <a:noFill/>
          <a:ln>
            <a:noFill/>
          </a:ln>
        </p:spPr>
      </p:pic>
      <p:pic>
        <p:nvPicPr>
          <p:cNvPr id="3065" name="Google Shape;3065;p143"/>
          <p:cNvPicPr preferRelativeResize="0"/>
          <p:nvPr/>
        </p:nvPicPr>
        <p:blipFill rotWithShape="1">
          <a:blip r:embed="rId7">
            <a:alphaModFix/>
          </a:blip>
          <a:srcRect/>
          <a:stretch/>
        </p:blipFill>
        <p:spPr>
          <a:xfrm>
            <a:off x="0" y="1811784"/>
            <a:ext cx="5531134" cy="2781443"/>
          </a:xfrm>
          <a:prstGeom prst="rect">
            <a:avLst/>
          </a:prstGeom>
          <a:noFill/>
          <a:ln>
            <a:noFill/>
          </a:ln>
        </p:spPr>
      </p:pic>
      <p:pic>
        <p:nvPicPr>
          <p:cNvPr id="3066" name="Google Shape;3066;p143"/>
          <p:cNvPicPr preferRelativeResize="0"/>
          <p:nvPr/>
        </p:nvPicPr>
        <p:blipFill rotWithShape="1">
          <a:blip r:embed="rId8">
            <a:alphaModFix/>
          </a:blip>
          <a:srcRect/>
          <a:stretch/>
        </p:blipFill>
        <p:spPr>
          <a:xfrm>
            <a:off x="-65382" y="4570680"/>
            <a:ext cx="6959958" cy="2324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sp>
        <p:nvSpPr>
          <p:cNvPr id="3076" name="Google Shape;3076;p1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77" name="Google Shape;3077;p1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78" name="Google Shape;3078;p145"/>
          <p:cNvPicPr preferRelativeResize="0"/>
          <p:nvPr/>
        </p:nvPicPr>
        <p:blipFill rotWithShape="1">
          <a:blip r:embed="rId3">
            <a:alphaModFix/>
          </a:blip>
          <a:srcRect/>
          <a:stretch/>
        </p:blipFill>
        <p:spPr>
          <a:xfrm>
            <a:off x="819150" y="104775"/>
            <a:ext cx="10553700" cy="66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Google Shape;3083;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84" name="Google Shape;3084;p1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85" name="Google Shape;3085;p146"/>
          <p:cNvPicPr preferRelativeResize="0"/>
          <p:nvPr/>
        </p:nvPicPr>
        <p:blipFill rotWithShape="1">
          <a:blip r:embed="rId3">
            <a:alphaModFix/>
          </a:blip>
          <a:srcRect/>
          <a:stretch/>
        </p:blipFill>
        <p:spPr>
          <a:xfrm>
            <a:off x="341586" y="287392"/>
            <a:ext cx="11734799" cy="6600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47"/>
          <p:cNvSpPr txBox="1"/>
          <p:nvPr/>
        </p:nvSpPr>
        <p:spPr>
          <a:xfrm>
            <a:off x="258278" y="255133"/>
            <a:ext cx="11675444" cy="66005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 user makes a request to the application endpoint from the internet.</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Azure Application Gateway receives traffic as HTTPS and presents a PFX certificate previously loaded from Azure Key Vault to the user.</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Application Gateway uses private keys to decrypt traffic (SSL offload), performs web application firewall inspections, and re-encrypts traffic by using public keys (end-to-end encryption).</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Application Gateway applies rules and backend settings based on the backend pool and sends traffic to the API Management backend pool over HTTPS.</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API Management is deployed in internal virtual network mode (Developer or Premium tier only) with a private IP address. It receives traffic as HTTPS with custom domain PFX certificates.</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Azure Active Directory (Azure AD) provides authentication and applies API Management policies via OAuth and client certificate validation. To receive and verify client certificates over HTTP/2 in API Management, you need to enable </a:t>
            </a:r>
            <a:r>
              <a:rPr lang="en-US" sz="1700" b="1">
                <a:solidFill>
                  <a:srgbClr val="161616"/>
                </a:solidFill>
                <a:latin typeface="Quattrocento Sans"/>
                <a:ea typeface="Quattrocento Sans"/>
                <a:cs typeface="Quattrocento Sans"/>
                <a:sym typeface="Quattrocento Sans"/>
              </a:rPr>
              <a:t>Negotiate client certificate</a:t>
            </a:r>
            <a:r>
              <a:rPr lang="en-US" sz="1700">
                <a:solidFill>
                  <a:srgbClr val="161616"/>
                </a:solidFill>
                <a:latin typeface="Quattrocento Sans"/>
                <a:ea typeface="Quattrocento Sans"/>
                <a:cs typeface="Quattrocento Sans"/>
                <a:sym typeface="Quattrocento Sans"/>
              </a:rPr>
              <a:t> on the </a:t>
            </a:r>
            <a:r>
              <a:rPr lang="en-US" sz="1700" b="1">
                <a:solidFill>
                  <a:srgbClr val="161616"/>
                </a:solidFill>
                <a:latin typeface="Quattrocento Sans"/>
                <a:ea typeface="Quattrocento Sans"/>
                <a:cs typeface="Quattrocento Sans"/>
                <a:sym typeface="Quattrocento Sans"/>
              </a:rPr>
              <a:t>Custom domains</a:t>
            </a:r>
            <a:r>
              <a:rPr lang="en-US" sz="1700">
                <a:solidFill>
                  <a:srgbClr val="161616"/>
                </a:solidFill>
                <a:latin typeface="Quattrocento Sans"/>
                <a:ea typeface="Quattrocento Sans"/>
                <a:cs typeface="Quattrocento Sans"/>
                <a:sym typeface="Quattrocento Sans"/>
              </a:rPr>
              <a:t> blade in API Management.</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API Management sends traffic via HTTPS to an ingress controller for an AKS private cluster.</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AKS ingress controller receives the HTTPS traffic and verifies the PEM server certificate and private key. Most enterprise-level ingress controllers support mTLS. Examples include NGINX and AGIC.</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ingress controller processes TLS secrets (Kubernetes Secrets) by using cert.pem and key.pem. The ingress controller decrypts traffic by using a private key (offloaded). For enhanced-security secret management that's based on requirements, CSI driver integration with AKS is available.</a:t>
            </a:r>
            <a:endParaRPr sz="17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rgbClr val="161616"/>
              </a:buClr>
              <a:buSzPts val="1700"/>
              <a:buFont typeface="Calibri"/>
              <a:buAutoNum type="arabicPeriod"/>
            </a:pPr>
            <a:r>
              <a:rPr lang="en-US" sz="1700">
                <a:solidFill>
                  <a:srgbClr val="161616"/>
                </a:solidFill>
                <a:latin typeface="Quattrocento Sans"/>
                <a:ea typeface="Quattrocento Sans"/>
                <a:cs typeface="Quattrocento Sans"/>
                <a:sym typeface="Quattrocento Sans"/>
              </a:rPr>
              <a:t>The ingress controller re-encrypts traffic by using private keys and sends traffic over HTTPS to AKS pods. Depending on your requirements, you can configure AKS ingress as HTTPS backend or passthrough.</a:t>
            </a:r>
            <a:endParaRPr sz="17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1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13" name="Google Shape;3113;p151"/>
          <p:cNvSpPr txBox="1">
            <a:spLocks noGrp="1"/>
          </p:cNvSpPr>
          <p:nvPr>
            <p:ph type="body" idx="1"/>
          </p:nvPr>
        </p:nvSpPr>
        <p:spPr>
          <a:xfrm>
            <a:off x="838200" y="1825625"/>
            <a:ext cx="34030920" cy="86585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Azure Bastion</a:t>
            </a:r>
            <a:endParaRPr/>
          </a:p>
          <a:p>
            <a:pPr marL="228600" lvl="0" indent="-228600" algn="l" rtl="0">
              <a:lnSpc>
                <a:spcPct val="90000"/>
              </a:lnSpc>
              <a:spcBef>
                <a:spcPts val="1000"/>
              </a:spcBef>
              <a:spcAft>
                <a:spcPts val="0"/>
              </a:spcAft>
              <a:buClr>
                <a:schemeClr val="dk1"/>
              </a:buClr>
              <a:buSzPts val="2800"/>
              <a:buChar char="•"/>
            </a:pPr>
            <a:r>
              <a:rPr lang="en-US"/>
              <a:t>Microsoft Sentinel – (SEIM </a:t>
            </a:r>
            <a:r>
              <a:rPr lang="en-US" b="0" i="0" u="sng" strike="noStrike">
                <a:solidFill>
                  <a:schemeClr val="hlink"/>
                </a:solidFill>
                <a:latin typeface="arial"/>
                <a:ea typeface="arial"/>
                <a:cs typeface="arial"/>
                <a:sym typeface="arial"/>
                <a:hlinkClick r:id="rId3"/>
              </a:rPr>
              <a:t>Security Event and Incident Management</a:t>
            </a:r>
            <a:endParaRPr/>
          </a:p>
          <a:p>
            <a:pPr marL="228600" lvl="0" indent="-228600" algn="l" rtl="0">
              <a:lnSpc>
                <a:spcPct val="90000"/>
              </a:lnSpc>
              <a:spcBef>
                <a:spcPts val="1000"/>
              </a:spcBef>
              <a:spcAft>
                <a:spcPts val="0"/>
              </a:spcAft>
              <a:buClr>
                <a:schemeClr val="dk1"/>
              </a:buClr>
              <a:buSzPts val="2800"/>
              <a:buChar char="•"/>
            </a:pPr>
            <a:r>
              <a:rPr lang="en-US"/>
              <a:t>, SOAR -</a:t>
            </a:r>
            <a:r>
              <a:rPr lang="en-US">
                <a:solidFill>
                  <a:srgbClr val="1A0DAB"/>
                </a:solidFill>
                <a:latin typeface="arial"/>
                <a:ea typeface="arial"/>
                <a:cs typeface="arial"/>
                <a:sym typeface="arial"/>
              </a:rPr>
              <a:t>Security Orchestration, Automation and Response)</a:t>
            </a:r>
            <a:endParaRPr/>
          </a:p>
          <a:p>
            <a:pPr marL="228600" lvl="0" indent="-228600" algn="l" rtl="0">
              <a:lnSpc>
                <a:spcPct val="90000"/>
              </a:lnSpc>
              <a:spcBef>
                <a:spcPts val="1000"/>
              </a:spcBef>
              <a:spcAft>
                <a:spcPts val="0"/>
              </a:spcAft>
              <a:buClr>
                <a:schemeClr val="dk1"/>
              </a:buClr>
              <a:buSzPts val="2800"/>
              <a:buChar char="•"/>
            </a:pPr>
            <a:r>
              <a:rPr lang="en-US"/>
              <a:t>Microsoft Defender for cloud</a:t>
            </a:r>
            <a:endParaRPr/>
          </a:p>
          <a:p>
            <a:pPr marL="228600" lvl="0" indent="-228600" algn="l" rtl="0">
              <a:lnSpc>
                <a:spcPct val="90000"/>
              </a:lnSpc>
              <a:spcBef>
                <a:spcPts val="1000"/>
              </a:spcBef>
              <a:spcAft>
                <a:spcPts val="0"/>
              </a:spcAft>
              <a:buClr>
                <a:schemeClr val="dk1"/>
              </a:buClr>
              <a:buSzPts val="2800"/>
              <a:buChar char="•"/>
            </a:pPr>
            <a:r>
              <a:rPr lang="en-US"/>
              <a:t>Azure Monitor</a:t>
            </a:r>
            <a:endParaRPr/>
          </a:p>
          <a:p>
            <a:pPr marL="228600" lvl="0" indent="-228600" algn="l" rtl="0">
              <a:lnSpc>
                <a:spcPct val="90000"/>
              </a:lnSpc>
              <a:spcBef>
                <a:spcPts val="1000"/>
              </a:spcBef>
              <a:spcAft>
                <a:spcPts val="0"/>
              </a:spcAft>
              <a:buClr>
                <a:schemeClr val="dk1"/>
              </a:buClr>
              <a:buSzPts val="2800"/>
              <a:buChar char="•"/>
            </a:pPr>
            <a:r>
              <a:rPr lang="en-US"/>
              <a:t>Application Insight</a:t>
            </a:r>
            <a:endParaRPr/>
          </a:p>
          <a:p>
            <a:pPr marL="228600" lvl="0" indent="-228600" algn="l" rtl="0">
              <a:lnSpc>
                <a:spcPct val="90000"/>
              </a:lnSpc>
              <a:spcBef>
                <a:spcPts val="1000"/>
              </a:spcBef>
              <a:spcAft>
                <a:spcPts val="0"/>
              </a:spcAft>
              <a:buClr>
                <a:schemeClr val="dk1"/>
              </a:buClr>
              <a:buSzPts val="2800"/>
              <a:buChar char="•"/>
            </a:pPr>
            <a:r>
              <a:rPr lang="en-US"/>
              <a:t>Log Analytics</a:t>
            </a:r>
            <a:endParaRPr/>
          </a:p>
          <a:p>
            <a:pPr marL="228600" lvl="0" indent="-228600" algn="l" rtl="0">
              <a:lnSpc>
                <a:spcPct val="90000"/>
              </a:lnSpc>
              <a:spcBef>
                <a:spcPts val="1000"/>
              </a:spcBef>
              <a:spcAft>
                <a:spcPts val="0"/>
              </a:spcAft>
              <a:buClr>
                <a:schemeClr val="dk1"/>
              </a:buClr>
              <a:buSzPts val="2800"/>
              <a:buChar char="•"/>
            </a:pPr>
            <a:r>
              <a:rPr lang="en-US"/>
              <a:t>Private EndPoints</a:t>
            </a:r>
            <a:endParaRPr/>
          </a:p>
          <a:p>
            <a:pPr marL="228600" lvl="0" indent="-228600" algn="l" rtl="0">
              <a:lnSpc>
                <a:spcPct val="90000"/>
              </a:lnSpc>
              <a:spcBef>
                <a:spcPts val="1000"/>
              </a:spcBef>
              <a:spcAft>
                <a:spcPts val="0"/>
              </a:spcAft>
              <a:buClr>
                <a:schemeClr val="dk1"/>
              </a:buClr>
              <a:buSzPts val="2800"/>
              <a:buChar char="•"/>
            </a:pPr>
            <a:r>
              <a:rPr lang="en-US"/>
              <a:t>Azure DevOps Build &amp; Release CICD Pipeline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1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Azure Sentinel</a:t>
            </a:r>
            <a:endParaRPr/>
          </a:p>
        </p:txBody>
      </p:sp>
      <p:pic>
        <p:nvPicPr>
          <p:cNvPr id="3125" name="Google Shape;3125;p153"/>
          <p:cNvPicPr preferRelativeResize="0">
            <a:picLocks noGrp="1"/>
          </p:cNvPicPr>
          <p:nvPr>
            <p:ph type="body" idx="1"/>
          </p:nvPr>
        </p:nvPicPr>
        <p:blipFill rotWithShape="1">
          <a:blip r:embed="rId3">
            <a:alphaModFix/>
          </a:blip>
          <a:srcRect/>
          <a:stretch/>
        </p:blipFill>
        <p:spPr>
          <a:xfrm>
            <a:off x="3991406" y="1825625"/>
            <a:ext cx="4209188" cy="43513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31" name="Google Shape;3131;p1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32" name="Google Shape;3132;p154" descr="Screenshot of the data connectors page in Microsoft Sentinel that shows a list of available connectors."/>
          <p:cNvPicPr preferRelativeResize="0"/>
          <p:nvPr/>
        </p:nvPicPr>
        <p:blipFill rotWithShape="1">
          <a:blip r:embed="rId3">
            <a:alphaModFix/>
          </a:blip>
          <a:srcRect/>
          <a:stretch/>
        </p:blipFill>
        <p:spPr>
          <a:xfrm>
            <a:off x="171450" y="676275"/>
            <a:ext cx="11849100" cy="550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39" name="Google Shape;3139;p1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40" name="Google Shape;3140;p155"/>
          <p:cNvPicPr preferRelativeResize="0"/>
          <p:nvPr/>
        </p:nvPicPr>
        <p:blipFill rotWithShape="1">
          <a:blip r:embed="rId3">
            <a:alphaModFix/>
          </a:blip>
          <a:srcRect/>
          <a:stretch/>
        </p:blipFill>
        <p:spPr>
          <a:xfrm>
            <a:off x="0" y="301625"/>
            <a:ext cx="12192000" cy="62531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156"/>
          <p:cNvSpPr txBox="1">
            <a:spLocks noGrp="1"/>
          </p:cNvSpPr>
          <p:nvPr>
            <p:ph type="title"/>
          </p:nvPr>
        </p:nvSpPr>
        <p:spPr>
          <a:xfrm>
            <a:off x="84667" y="127000"/>
            <a:ext cx="11921066" cy="79586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A7A7A"/>
              </a:buClr>
              <a:buSzPts val="2800"/>
              <a:buFont typeface="Roboto"/>
              <a:buNone/>
            </a:pPr>
            <a:r>
              <a:rPr lang="en-US" sz="2800" b="1" i="0">
                <a:solidFill>
                  <a:srgbClr val="7A7A7A"/>
                </a:solidFill>
                <a:latin typeface="Roboto"/>
                <a:ea typeface="Roboto"/>
                <a:cs typeface="Roboto"/>
                <a:sym typeface="Roboto"/>
              </a:rPr>
              <a:t>Azure Sentinel: Security Event and Incident Management (SEIM)</a:t>
            </a:r>
            <a:r>
              <a:rPr lang="en-US" sz="2800" b="0" i="0">
                <a:solidFill>
                  <a:srgbClr val="7A7A7A"/>
                </a:solidFill>
                <a:latin typeface="Roboto"/>
                <a:ea typeface="Roboto"/>
                <a:cs typeface="Roboto"/>
                <a:sym typeface="Roboto"/>
              </a:rPr>
              <a:t> </a:t>
            </a:r>
            <a:endParaRPr sz="2800"/>
          </a:p>
        </p:txBody>
      </p:sp>
      <p:sp>
        <p:nvSpPr>
          <p:cNvPr id="3146" name="Google Shape;3146;p156"/>
          <p:cNvSpPr txBox="1">
            <a:spLocks noGrp="1"/>
          </p:cNvSpPr>
          <p:nvPr>
            <p:ph type="body" idx="1"/>
          </p:nvPr>
        </p:nvSpPr>
        <p:spPr>
          <a:xfrm>
            <a:off x="186267" y="922868"/>
            <a:ext cx="11491913" cy="897202"/>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rgbClr val="7A7A7A"/>
              </a:buClr>
              <a:buSzPct val="100000"/>
              <a:buNone/>
            </a:pPr>
            <a:r>
              <a:rPr lang="en-US" sz="1800" b="0" i="0">
                <a:solidFill>
                  <a:srgbClr val="7A7A7A"/>
                </a:solidFill>
                <a:latin typeface="Roboto"/>
                <a:ea typeface="Roboto"/>
                <a:cs typeface="Roboto"/>
                <a:sym typeface="Roboto"/>
              </a:rPr>
              <a:t>Refers to cyber security products and services that provide real time analysis, monitoring, and alerting on security logs and generated by applications, hosts, and network devices. SEIM solutions do this by collecting these disparate logs, normalizing the data, and running the logs entries through complicated algorithms that tease out interesting patterns of behaviors that require human research and confirmation.  SEIM solutions are purchased as software, appliance, or managed services solutions.</a:t>
            </a:r>
            <a:endParaRPr sz="1800"/>
          </a:p>
        </p:txBody>
      </p:sp>
      <p:pic>
        <p:nvPicPr>
          <p:cNvPr id="3147" name="Google Shape;3147;p156"/>
          <p:cNvPicPr preferRelativeResize="0"/>
          <p:nvPr/>
        </p:nvPicPr>
        <p:blipFill rotWithShape="1">
          <a:blip r:embed="rId3">
            <a:alphaModFix/>
          </a:blip>
          <a:srcRect/>
          <a:stretch/>
        </p:blipFill>
        <p:spPr>
          <a:xfrm>
            <a:off x="3602566" y="1956064"/>
            <a:ext cx="5397501" cy="4151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FD611-B17C-BA16-FD1E-575F7813A380}"/>
              </a:ext>
            </a:extLst>
          </p:cNvPr>
          <p:cNvSpPr>
            <a:spLocks noGrp="1"/>
          </p:cNvSpPr>
          <p:nvPr>
            <p:ph type="body" idx="1"/>
          </p:nvPr>
        </p:nvSpPr>
        <p:spPr>
          <a:xfrm>
            <a:off x="798786" y="2564524"/>
            <a:ext cx="10867697" cy="711584"/>
          </a:xfrm>
        </p:spPr>
        <p:txBody>
          <a:bodyPr>
            <a:normAutofit fontScale="25000" lnSpcReduction="20000"/>
          </a:bodyPr>
          <a:lstStyle/>
          <a:p>
            <a:pPr marL="114300" indent="0">
              <a:buNone/>
            </a:pPr>
            <a:r>
              <a:rPr lang="en-US" sz="55200" b="1" dirty="0"/>
              <a:t>Microservices</a:t>
            </a:r>
            <a:endParaRPr lang="en-IN" b="1" dirty="0"/>
          </a:p>
        </p:txBody>
      </p:sp>
    </p:spTree>
    <p:extLst>
      <p:ext uri="{BB962C8B-B14F-4D97-AF65-F5344CB8AC3E}">
        <p14:creationId xmlns:p14="http://schemas.microsoft.com/office/powerpoint/2010/main" val="260879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57"/>
          <p:cNvSpPr txBox="1">
            <a:spLocks noGrp="1"/>
          </p:cNvSpPr>
          <p:nvPr>
            <p:ph type="title"/>
          </p:nvPr>
        </p:nvSpPr>
        <p:spPr>
          <a:xfrm>
            <a:off x="84667" y="127000"/>
            <a:ext cx="11921066" cy="79586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A7A7A"/>
              </a:buClr>
              <a:buSzPts val="2800"/>
              <a:buFont typeface="Roboto"/>
              <a:buNone/>
            </a:pPr>
            <a:r>
              <a:rPr lang="en-US" sz="2800" b="1">
                <a:solidFill>
                  <a:srgbClr val="7A7A7A"/>
                </a:solidFill>
                <a:latin typeface="Roboto"/>
                <a:ea typeface="Roboto"/>
                <a:cs typeface="Roboto"/>
                <a:sym typeface="Roboto"/>
              </a:rPr>
              <a:t>Azure Sentinel: Security orchestration, automation, and response (SOAR)</a:t>
            </a:r>
            <a:endParaRPr/>
          </a:p>
        </p:txBody>
      </p:sp>
      <p:sp>
        <p:nvSpPr>
          <p:cNvPr id="3153" name="Google Shape;3153;p157"/>
          <p:cNvSpPr txBox="1">
            <a:spLocks noGrp="1"/>
          </p:cNvSpPr>
          <p:nvPr>
            <p:ph type="body" idx="1"/>
          </p:nvPr>
        </p:nvSpPr>
        <p:spPr>
          <a:xfrm>
            <a:off x="186267" y="922868"/>
            <a:ext cx="11491913" cy="8972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93E40"/>
              </a:buClr>
              <a:buSzPts val="1800"/>
              <a:buNone/>
            </a:pPr>
            <a:r>
              <a:rPr lang="en-US" sz="1800" b="0" i="0">
                <a:solidFill>
                  <a:srgbClr val="293E40"/>
                </a:solidFill>
                <a:latin typeface="Arial"/>
                <a:ea typeface="Arial"/>
                <a:cs typeface="Arial"/>
                <a:sym typeface="Arial"/>
              </a:rPr>
              <a:t>Security orchestration, automation, and response (SOAR) primarily focuses on threat management, security operations automation, and security incident responses. </a:t>
            </a:r>
            <a:r>
              <a:rPr lang="en-US" sz="1800">
                <a:solidFill>
                  <a:srgbClr val="293E40"/>
                </a:solidFill>
                <a:latin typeface="Arial"/>
                <a:ea typeface="Arial"/>
                <a:cs typeface="Arial"/>
                <a:sym typeface="Arial"/>
              </a:rPr>
              <a:t>SOAR platforms can instantly assess, detect, intervene, or search through incidents and processes without the consistent need for human interaction.</a:t>
            </a:r>
            <a:endParaRPr/>
          </a:p>
        </p:txBody>
      </p:sp>
      <p:pic>
        <p:nvPicPr>
          <p:cNvPr id="3154" name="Google Shape;3154;p157" descr="SOAR-Security Orchestration, Automation, and Response"/>
          <p:cNvPicPr preferRelativeResize="0"/>
          <p:nvPr/>
        </p:nvPicPr>
        <p:blipFill rotWithShape="1">
          <a:blip r:embed="rId3">
            <a:alphaModFix/>
          </a:blip>
          <a:srcRect/>
          <a:stretch/>
        </p:blipFill>
        <p:spPr>
          <a:xfrm>
            <a:off x="2274623" y="1905003"/>
            <a:ext cx="7315200"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60" name="Google Shape;3160;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61" name="Google Shape;3161;p158" descr=" Figure 6.10 – Microsoft Defender for Cloud capabilities"/>
          <p:cNvPicPr preferRelativeResize="0"/>
          <p:nvPr/>
        </p:nvPicPr>
        <p:blipFill rotWithShape="1">
          <a:blip r:embed="rId3">
            <a:alphaModFix/>
          </a:blip>
          <a:srcRect/>
          <a:stretch/>
        </p:blipFill>
        <p:spPr>
          <a:xfrm>
            <a:off x="0" y="721991"/>
            <a:ext cx="11413067" cy="61360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67" name="Google Shape;3167;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68" name="Google Shape;3168;p159" descr="Screenshot of the Defender for Cloud Apps Cloud Discovery page."/>
          <p:cNvPicPr preferRelativeResize="0"/>
          <p:nvPr/>
        </p:nvPicPr>
        <p:blipFill rotWithShape="1">
          <a:blip r:embed="rId3">
            <a:alphaModFix/>
          </a:blip>
          <a:srcRect/>
          <a:stretch/>
        </p:blipFill>
        <p:spPr>
          <a:xfrm>
            <a:off x="0" y="852488"/>
            <a:ext cx="12192000" cy="515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75" name="Google Shape;3175;p1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76" name="Google Shape;3176;p160" descr="How To Enable Microsoft Defender For All The Azure Subscriptions On Cloud"/>
          <p:cNvPicPr preferRelativeResize="0"/>
          <p:nvPr/>
        </p:nvPicPr>
        <p:blipFill rotWithShape="1">
          <a:blip r:embed="rId3">
            <a:alphaModFix/>
          </a:blip>
          <a:srcRect/>
          <a:stretch/>
        </p:blipFill>
        <p:spPr>
          <a:xfrm>
            <a:off x="193601" y="365125"/>
            <a:ext cx="11804798" cy="62563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61"/>
          <p:cNvSpPr txBox="1">
            <a:spLocks noGrp="1"/>
          </p:cNvSpPr>
          <p:nvPr>
            <p:ph type="body" idx="1"/>
          </p:nvPr>
        </p:nvSpPr>
        <p:spPr>
          <a:xfrm>
            <a:off x="7672552" y="1825625"/>
            <a:ext cx="4099035"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sz="4600" b="1"/>
              <a:t>Master Node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API Server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Control Manager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Scheduler</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etcd</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sz="4600" b="1"/>
              <a:t>Worker Node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Kubelet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Kube- Proxy</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Container Runtime engine   </a:t>
            </a:r>
            <a:endParaRPr/>
          </a:p>
          <a:p>
            <a:pPr marL="0" lvl="0" indent="0" algn="l" rtl="0">
              <a:lnSpc>
                <a:spcPct val="90000"/>
              </a:lnSpc>
              <a:spcBef>
                <a:spcPts val="1000"/>
              </a:spcBef>
              <a:spcAft>
                <a:spcPts val="0"/>
              </a:spcAft>
              <a:buClr>
                <a:schemeClr val="dk1"/>
              </a:buClr>
              <a:buSzPct val="100000"/>
              <a:buNone/>
            </a:pPr>
            <a:r>
              <a:rPr lang="en-US"/>
              <a:t>            (Docker)</a:t>
            </a:r>
            <a:endParaRPr/>
          </a:p>
        </p:txBody>
      </p:sp>
      <p:pic>
        <p:nvPicPr>
          <p:cNvPr id="3182" name="Google Shape;3182;p161"/>
          <p:cNvPicPr preferRelativeResize="0"/>
          <p:nvPr/>
        </p:nvPicPr>
        <p:blipFill rotWithShape="1">
          <a:blip r:embed="rId3">
            <a:alphaModFix/>
          </a:blip>
          <a:srcRect/>
          <a:stretch/>
        </p:blipFill>
        <p:spPr>
          <a:xfrm>
            <a:off x="115614" y="1372451"/>
            <a:ext cx="7441324" cy="5143173"/>
          </a:xfrm>
          <a:prstGeom prst="rect">
            <a:avLst/>
          </a:prstGeom>
          <a:noFill/>
          <a:ln>
            <a:noFill/>
          </a:ln>
        </p:spPr>
      </p:pic>
      <p:sp>
        <p:nvSpPr>
          <p:cNvPr id="3183" name="Google Shape;3183;p161"/>
          <p:cNvSpPr txBox="1"/>
          <p:nvPr/>
        </p:nvSpPr>
        <p:spPr>
          <a:xfrm>
            <a:off x="199697" y="342376"/>
            <a:ext cx="117190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4D5156"/>
                </a:solidFill>
                <a:latin typeface="arial"/>
                <a:ea typeface="arial"/>
                <a:cs typeface="arial"/>
                <a:sym typeface="arial"/>
              </a:rPr>
              <a:t>Kubernetes, also known as K8s, is an </a:t>
            </a:r>
            <a:r>
              <a:rPr lang="en-US" sz="1800" b="1" i="0">
                <a:solidFill>
                  <a:srgbClr val="5F6368"/>
                </a:solidFill>
                <a:latin typeface="arial"/>
                <a:ea typeface="arial"/>
                <a:cs typeface="arial"/>
                <a:sym typeface="arial"/>
              </a:rPr>
              <a:t>open-source system for automating deployment, scaling, and management of</a:t>
            </a:r>
            <a:r>
              <a:rPr lang="en-US" sz="1800" b="0" i="0">
                <a:solidFill>
                  <a:srgbClr val="4D5156"/>
                </a:solidFill>
                <a:latin typeface="arial"/>
                <a:ea typeface="arial"/>
                <a:cs typeface="arial"/>
                <a:sym typeface="arial"/>
              </a:rPr>
              <a:t> containerized applications.</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7"/>
        <p:cNvGrpSpPr/>
        <p:nvPr/>
      </p:nvGrpSpPr>
      <p:grpSpPr>
        <a:xfrm>
          <a:off x="0" y="0"/>
          <a:ext cx="0" cy="0"/>
          <a:chOff x="0" y="0"/>
          <a:chExt cx="0" cy="0"/>
        </a:xfrm>
      </p:grpSpPr>
      <p:sp>
        <p:nvSpPr>
          <p:cNvPr id="3188" name="Google Shape;3188;p162"/>
          <p:cNvSpPr txBox="1">
            <a:spLocks noGrp="1"/>
          </p:cNvSpPr>
          <p:nvPr>
            <p:ph type="title"/>
          </p:nvPr>
        </p:nvSpPr>
        <p:spPr>
          <a:xfrm>
            <a:off x="6001406" y="94593"/>
            <a:ext cx="5394099" cy="6969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Docker</a:t>
            </a:r>
            <a:endParaRPr/>
          </a:p>
        </p:txBody>
      </p:sp>
      <p:pic>
        <p:nvPicPr>
          <p:cNvPr id="3189" name="Google Shape;3189;p162"/>
          <p:cNvPicPr preferRelativeResize="0">
            <a:picLocks noGrp="1"/>
          </p:cNvPicPr>
          <p:nvPr>
            <p:ph type="body" idx="1"/>
          </p:nvPr>
        </p:nvPicPr>
        <p:blipFill rotWithShape="1">
          <a:blip r:embed="rId3">
            <a:alphaModFix/>
          </a:blip>
          <a:srcRect/>
          <a:stretch/>
        </p:blipFill>
        <p:spPr>
          <a:xfrm>
            <a:off x="274213" y="94593"/>
            <a:ext cx="4266255" cy="2778289"/>
          </a:xfrm>
          <a:prstGeom prst="rect">
            <a:avLst/>
          </a:prstGeom>
          <a:noFill/>
          <a:ln>
            <a:noFill/>
          </a:ln>
        </p:spPr>
      </p:pic>
      <p:pic>
        <p:nvPicPr>
          <p:cNvPr id="3190" name="Google Shape;3190;p162" descr="Developing in Docker | Mark Buckler"/>
          <p:cNvPicPr preferRelativeResize="0"/>
          <p:nvPr/>
        </p:nvPicPr>
        <p:blipFill rotWithShape="1">
          <a:blip r:embed="rId4">
            <a:alphaModFix/>
          </a:blip>
          <a:srcRect/>
          <a:stretch/>
        </p:blipFill>
        <p:spPr>
          <a:xfrm>
            <a:off x="8156028" y="3699640"/>
            <a:ext cx="3936862" cy="2941795"/>
          </a:xfrm>
          <a:prstGeom prst="rect">
            <a:avLst/>
          </a:prstGeom>
          <a:noFill/>
          <a:ln>
            <a:noFill/>
          </a:ln>
        </p:spPr>
      </p:pic>
      <p:sp>
        <p:nvSpPr>
          <p:cNvPr id="3191" name="Google Shape;3191;p162"/>
          <p:cNvSpPr txBox="1"/>
          <p:nvPr/>
        </p:nvSpPr>
        <p:spPr>
          <a:xfrm>
            <a:off x="274213" y="3009253"/>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Docker Build -t,</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run</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Tag</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Push</a:t>
            </a:r>
            <a:endParaRPr sz="1800">
              <a:solidFill>
                <a:schemeClr val="dk1"/>
              </a:solidFill>
              <a:latin typeface="Calibri"/>
              <a:ea typeface="Calibri"/>
              <a:cs typeface="Calibri"/>
              <a:sym typeface="Calibri"/>
            </a:endParaRPr>
          </a:p>
        </p:txBody>
      </p:sp>
      <p:pic>
        <p:nvPicPr>
          <p:cNvPr id="3192" name="Google Shape;3192;p162"/>
          <p:cNvPicPr preferRelativeResize="0"/>
          <p:nvPr/>
        </p:nvPicPr>
        <p:blipFill rotWithShape="1">
          <a:blip r:embed="rId5">
            <a:alphaModFix/>
          </a:blip>
          <a:srcRect/>
          <a:stretch/>
        </p:blipFill>
        <p:spPr>
          <a:xfrm>
            <a:off x="5132622" y="692988"/>
            <a:ext cx="6595980" cy="2688368"/>
          </a:xfrm>
          <a:prstGeom prst="rect">
            <a:avLst/>
          </a:prstGeom>
          <a:noFill/>
          <a:ln>
            <a:noFill/>
          </a:ln>
        </p:spPr>
      </p:pic>
      <p:pic>
        <p:nvPicPr>
          <p:cNvPr id="3193" name="Google Shape;3193;p162"/>
          <p:cNvPicPr preferRelativeResize="0"/>
          <p:nvPr/>
        </p:nvPicPr>
        <p:blipFill rotWithShape="1">
          <a:blip r:embed="rId6">
            <a:alphaModFix/>
          </a:blip>
          <a:srcRect/>
          <a:stretch/>
        </p:blipFill>
        <p:spPr>
          <a:xfrm>
            <a:off x="99110" y="4345953"/>
            <a:ext cx="7849003" cy="21591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sp>
        <p:nvSpPr>
          <p:cNvPr id="3198" name="Google Shape;3198;p1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199" name="Google Shape;3199;p1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200" name="Google Shape;3200;p163" descr="key concepts graphic"/>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1" name="Google Shape;3201;p163" descr="key concepts graphic"/>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02" name="Google Shape;3202;p163"/>
          <p:cNvPicPr preferRelativeResize="0"/>
          <p:nvPr/>
        </p:nvPicPr>
        <p:blipFill rotWithShape="1">
          <a:blip r:embed="rId3">
            <a:alphaModFix/>
          </a:blip>
          <a:srcRect/>
          <a:stretch/>
        </p:blipFill>
        <p:spPr>
          <a:xfrm>
            <a:off x="460943" y="1958899"/>
            <a:ext cx="11163498" cy="42646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164"/>
          <p:cNvSpPr/>
          <p:nvPr/>
        </p:nvSpPr>
        <p:spPr>
          <a:xfrm>
            <a:off x="0" y="0"/>
            <a:ext cx="12192000" cy="6858000"/>
          </a:xfrm>
          <a:prstGeom prst="rect">
            <a:avLst/>
          </a:prstGeom>
          <a:solidFill>
            <a:srgbClr val="7F7F7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8" name="Google Shape;3208;p164"/>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09" name="Google Shape;3209;p164"/>
          <p:cNvPicPr preferRelativeResize="0"/>
          <p:nvPr/>
        </p:nvPicPr>
        <p:blipFill rotWithShape="1">
          <a:blip r:embed="rId3">
            <a:alphaModFix/>
          </a:blip>
          <a:srcRect/>
          <a:stretch/>
        </p:blipFill>
        <p:spPr>
          <a:xfrm>
            <a:off x="643467" y="1959716"/>
            <a:ext cx="5294716" cy="2938565"/>
          </a:xfrm>
          <a:prstGeom prst="rect">
            <a:avLst/>
          </a:prstGeom>
          <a:noFill/>
          <a:ln>
            <a:noFill/>
          </a:ln>
        </p:spPr>
      </p:pic>
      <p:cxnSp>
        <p:nvCxnSpPr>
          <p:cNvPr id="3210" name="Google Shape;3210;p164"/>
          <p:cNvCxnSpPr/>
          <p:nvPr/>
        </p:nvCxnSpPr>
        <p:spPr>
          <a:xfrm>
            <a:off x="6079958" y="1143000"/>
            <a:ext cx="0" cy="4572000"/>
          </a:xfrm>
          <a:prstGeom prst="straightConnector1">
            <a:avLst/>
          </a:prstGeom>
          <a:noFill/>
          <a:ln w="9525" cap="flat" cmpd="sng">
            <a:solidFill>
              <a:srgbClr val="4E4E4E"/>
            </a:solidFill>
            <a:prstDash val="solid"/>
            <a:miter lim="800000"/>
            <a:headEnd type="none" w="sm" len="sm"/>
            <a:tailEnd type="none" w="sm" len="sm"/>
          </a:ln>
        </p:spPr>
      </p:cxnSp>
      <p:pic>
        <p:nvPicPr>
          <p:cNvPr id="3211" name="Google Shape;3211;p164" descr="A diagram of a system&#10;&#10;Description automatically generated"/>
          <p:cNvPicPr preferRelativeResize="0"/>
          <p:nvPr/>
        </p:nvPicPr>
        <p:blipFill rotWithShape="1">
          <a:blip r:embed="rId4">
            <a:alphaModFix/>
          </a:blip>
          <a:srcRect/>
          <a:stretch/>
        </p:blipFill>
        <p:spPr>
          <a:xfrm>
            <a:off x="6253817" y="1873677"/>
            <a:ext cx="5294715" cy="3110645"/>
          </a:xfrm>
          <a:prstGeom prst="rect">
            <a:avLst/>
          </a:prstGeom>
          <a:noFill/>
          <a:ln>
            <a:noFill/>
          </a:ln>
        </p:spPr>
      </p:pic>
      <p:sp>
        <p:nvSpPr>
          <p:cNvPr id="3212" name="Google Shape;3212;p164" descr="Distributed tracing: Track requests across your microservices | New Relic  Documentation"/>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3" name="Google Shape;3213;p164" descr="Distributed tracing: Track requests across your microservices | New Relic  Documentation"/>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19" name="Google Shape;3219;p1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Microservice Logging (Azure, AWS)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25" name="Google Shape;3225;p1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226" name="Google Shape;3226;p166" descr="Screenshot of APM Summary page with logs in context option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27" name="Google Shape;3227;p166"/>
          <p:cNvPicPr preferRelativeResize="0"/>
          <p:nvPr/>
        </p:nvPicPr>
        <p:blipFill rotWithShape="1">
          <a:blip r:embed="rId3">
            <a:alphaModFix/>
          </a:blip>
          <a:srcRect/>
          <a:stretch/>
        </p:blipFill>
        <p:spPr>
          <a:xfrm>
            <a:off x="596617" y="1006350"/>
            <a:ext cx="10998765" cy="484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icroservices-styled architecture">
            <a:extLst>
              <a:ext uri="{FF2B5EF4-FFF2-40B4-BE49-F238E27FC236}">
                <a16:creationId xmlns:a16="http://schemas.microsoft.com/office/drawing/2014/main" id="{14256A25-415C-1885-8647-994A4640A0F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3484"/>
          <a:stretch/>
        </p:blipFill>
        <p:spPr bwMode="auto">
          <a:xfrm>
            <a:off x="-6588" y="10"/>
            <a:ext cx="12198588" cy="6857990"/>
          </a:xfrm>
          <a:prstGeom prst="rect">
            <a:avLst/>
          </a:prstGeom>
          <a:noFill/>
        </p:spPr>
      </p:pic>
    </p:spTree>
    <p:extLst>
      <p:ext uri="{BB962C8B-B14F-4D97-AF65-F5344CB8AC3E}">
        <p14:creationId xmlns:p14="http://schemas.microsoft.com/office/powerpoint/2010/main" val="1113393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1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33" name="Google Shape;3233;p1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34" name="Google Shape;3234;p16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8"/>
        <p:cNvGrpSpPr/>
        <p:nvPr/>
      </p:nvGrpSpPr>
      <p:grpSpPr>
        <a:xfrm>
          <a:off x="0" y="0"/>
          <a:ext cx="0" cy="0"/>
          <a:chOff x="0" y="0"/>
          <a:chExt cx="0" cy="0"/>
        </a:xfrm>
      </p:grpSpPr>
      <p:sp>
        <p:nvSpPr>
          <p:cNvPr id="3239" name="Google Shape;3239;p1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40" name="Google Shape;3240;p1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41" name="Google Shape;3241;p16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1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47" name="Google Shape;3247;p1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48" name="Google Shape;3248;p16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1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54" name="Google Shape;3254;p1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55" name="Google Shape;3255;p17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61" name="Google Shape;3261;p1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62" name="Google Shape;3262;p17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1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68" name="Google Shape;3268;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69" name="Google Shape;3269;p172"/>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3"/>
        <p:cNvGrpSpPr/>
        <p:nvPr/>
      </p:nvGrpSpPr>
      <p:grpSpPr>
        <a:xfrm>
          <a:off x="0" y="0"/>
          <a:ext cx="0" cy="0"/>
          <a:chOff x="0" y="0"/>
          <a:chExt cx="0" cy="0"/>
        </a:xfrm>
      </p:grpSpPr>
      <p:sp>
        <p:nvSpPr>
          <p:cNvPr id="3274" name="Google Shape;3274;p1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75" name="Google Shape;3275;p1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76" name="Google Shape;3276;p17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0"/>
        <p:cNvGrpSpPr/>
        <p:nvPr/>
      </p:nvGrpSpPr>
      <p:grpSpPr>
        <a:xfrm>
          <a:off x="0" y="0"/>
          <a:ext cx="0" cy="0"/>
          <a:chOff x="0" y="0"/>
          <a:chExt cx="0" cy="0"/>
        </a:xfrm>
      </p:grpSpPr>
      <p:sp>
        <p:nvSpPr>
          <p:cNvPr id="3281" name="Google Shape;3281;p1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82" name="Google Shape;3282;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83" name="Google Shape;3283;p174"/>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sp>
        <p:nvSpPr>
          <p:cNvPr id="3288" name="Google Shape;3288;p1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89" name="Google Shape;3289;p1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90" name="Google Shape;3290;p175"/>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96" name="Google Shape;3296;p1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97" name="Google Shape;3297;p17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p135"/>
          <p:cNvSpPr txBox="1">
            <a:spLocks noGrp="1"/>
          </p:cNvSpPr>
          <p:nvPr>
            <p:ph type="body" idx="1"/>
          </p:nvPr>
        </p:nvSpPr>
        <p:spPr>
          <a:xfrm>
            <a:off x="5682155" y="1546253"/>
            <a:ext cx="6014545" cy="5010972"/>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Decomposition — Breaking Down Microservices</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Communications (Sync / Async Message-Based Communication, API Gws)</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Data Management (Databases / Query / Commands)</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Transaction Management</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Distributed Caching</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Deployments with Containers and Orchestrators</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Resilience with Distributed Logging, Tracing and Health</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Testing; Contract Testing, Integration Testing, E2E Test</a:t>
            </a:r>
            <a:endParaRPr b="0" i="0">
              <a:solidFill>
                <a:srgbClr val="242424"/>
              </a:solidFill>
              <a:latin typeface="Arial"/>
              <a:ea typeface="Arial"/>
              <a:cs typeface="Arial"/>
              <a:sym typeface="Arial"/>
            </a:endParaRPr>
          </a:p>
          <a:p>
            <a:pPr marL="228600" lvl="0" indent="-228600" algn="l" rtl="0">
              <a:lnSpc>
                <a:spcPct val="90000"/>
              </a:lnSpc>
              <a:spcBef>
                <a:spcPts val="1000"/>
              </a:spcBef>
              <a:spcAft>
                <a:spcPts val="0"/>
              </a:spcAft>
              <a:buClr>
                <a:srgbClr val="242424"/>
              </a:buClr>
              <a:buSzPct val="100000"/>
              <a:buFont typeface="Arial"/>
              <a:buChar char="•"/>
            </a:pPr>
            <a:r>
              <a:rPr lang="en-US" b="1" i="0">
                <a:solidFill>
                  <a:srgbClr val="242424"/>
                </a:solidFill>
                <a:latin typeface="Arial"/>
                <a:ea typeface="Arial"/>
                <a:cs typeface="Arial"/>
                <a:sym typeface="Arial"/>
              </a:rPr>
              <a:t>Microservices Security; Authentication and Authorization</a:t>
            </a:r>
            <a:endParaRPr b="0" i="0">
              <a:solidFill>
                <a:srgbClr val="242424"/>
              </a:solidFill>
              <a:latin typeface="Arial"/>
              <a:ea typeface="Arial"/>
              <a:cs typeface="Arial"/>
              <a:sym typeface="Arial"/>
            </a:endParaRPr>
          </a:p>
          <a:p>
            <a:pPr marL="228600" lvl="0" indent="-90804" algn="l" rtl="0">
              <a:lnSpc>
                <a:spcPct val="90000"/>
              </a:lnSpc>
              <a:spcBef>
                <a:spcPts val="1000"/>
              </a:spcBef>
              <a:spcAft>
                <a:spcPts val="0"/>
              </a:spcAft>
              <a:buClr>
                <a:schemeClr val="dk1"/>
              </a:buClr>
              <a:buSzPct val="100000"/>
              <a:buNone/>
            </a:pPr>
            <a:endParaRPr/>
          </a:p>
        </p:txBody>
      </p:sp>
      <p:pic>
        <p:nvPicPr>
          <p:cNvPr id="3002" name="Google Shape;3002;p135" descr="Microservices Checklist — Cover All Aspects of Microservices Architecture"/>
          <p:cNvPicPr preferRelativeResize="0"/>
          <p:nvPr/>
        </p:nvPicPr>
        <p:blipFill rotWithShape="1">
          <a:blip r:embed="rId3">
            <a:alphaModFix/>
          </a:blip>
          <a:srcRect/>
          <a:stretch/>
        </p:blipFill>
        <p:spPr>
          <a:xfrm>
            <a:off x="0" y="1650124"/>
            <a:ext cx="5242034" cy="50109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1"/>
        <p:cNvGrpSpPr/>
        <p:nvPr/>
      </p:nvGrpSpPr>
      <p:grpSpPr>
        <a:xfrm>
          <a:off x="0" y="0"/>
          <a:ext cx="0" cy="0"/>
          <a:chOff x="0" y="0"/>
          <a:chExt cx="0" cy="0"/>
        </a:xfrm>
      </p:grpSpPr>
      <p:sp>
        <p:nvSpPr>
          <p:cNvPr id="3302" name="Google Shape;3302;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03" name="Google Shape;3303;p1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04" name="Google Shape;3304;p17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1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10" name="Google Shape;3310;p1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11" name="Google Shape;3311;p17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1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Azure Front Door	</a:t>
            </a:r>
            <a:endParaRPr/>
          </a:p>
        </p:txBody>
      </p:sp>
      <p:sp>
        <p:nvSpPr>
          <p:cNvPr id="3317" name="Google Shape;3317;p1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Architecture</a:t>
            </a:r>
            <a:endParaRPr/>
          </a:p>
          <a:p>
            <a:pPr marL="228600" lvl="0" indent="-228600" algn="l" rtl="0">
              <a:lnSpc>
                <a:spcPct val="90000"/>
              </a:lnSpc>
              <a:spcBef>
                <a:spcPts val="1000"/>
              </a:spcBef>
              <a:spcAft>
                <a:spcPts val="0"/>
              </a:spcAft>
              <a:buClr>
                <a:schemeClr val="dk1"/>
              </a:buClr>
              <a:buSzPts val="2800"/>
              <a:buChar char="•"/>
            </a:pPr>
            <a:r>
              <a:rPr lang="en-US"/>
              <a:t>Routing Decision</a:t>
            </a:r>
            <a:endParaRPr/>
          </a:p>
          <a:p>
            <a:pPr marL="228600" lvl="0" indent="-228600" algn="l" rtl="0">
              <a:lnSpc>
                <a:spcPct val="90000"/>
              </a:lnSpc>
              <a:spcBef>
                <a:spcPts val="1000"/>
              </a:spcBef>
              <a:spcAft>
                <a:spcPts val="0"/>
              </a:spcAft>
              <a:buClr>
                <a:schemeClr val="dk1"/>
              </a:buClr>
              <a:buSzPts val="2800"/>
              <a:buChar char="•"/>
            </a:pPr>
            <a:r>
              <a:rPr lang="en-US"/>
              <a:t>Routing Rule Matching</a:t>
            </a:r>
            <a:endParaRPr/>
          </a:p>
          <a:p>
            <a:pPr marL="228600" lvl="0" indent="-228600" algn="l" rtl="0">
              <a:lnSpc>
                <a:spcPct val="90000"/>
              </a:lnSpc>
              <a:spcBef>
                <a:spcPts val="1000"/>
              </a:spcBef>
              <a:spcAft>
                <a:spcPts val="0"/>
              </a:spcAft>
              <a:buClr>
                <a:schemeClr val="dk1"/>
              </a:buClr>
              <a:buSzPts val="2800"/>
              <a:buChar char="•"/>
            </a:pPr>
            <a:r>
              <a:rPr lang="en-US"/>
              <a:t>Backend Selection</a:t>
            </a:r>
            <a:endParaRPr/>
          </a:p>
          <a:p>
            <a:pPr marL="228600" lvl="0" indent="-228600" algn="l" rtl="0">
              <a:lnSpc>
                <a:spcPct val="90000"/>
              </a:lnSpc>
              <a:spcBef>
                <a:spcPts val="1000"/>
              </a:spcBef>
              <a:spcAft>
                <a:spcPts val="0"/>
              </a:spcAft>
              <a:buClr>
                <a:schemeClr val="dk1"/>
              </a:buClr>
              <a:buSzPts val="2800"/>
              <a:buChar char="•"/>
            </a:pPr>
            <a:r>
              <a:rPr lang="en-US"/>
              <a:t>Routing Methods</a:t>
            </a:r>
            <a:endParaRPr/>
          </a:p>
          <a:p>
            <a:pPr marL="228600" lvl="0" indent="-228600" algn="l" rtl="0">
              <a:lnSpc>
                <a:spcPct val="90000"/>
              </a:lnSpc>
              <a:spcBef>
                <a:spcPts val="1000"/>
              </a:spcBef>
              <a:spcAft>
                <a:spcPts val="0"/>
              </a:spcAft>
              <a:buClr>
                <a:schemeClr val="dk1"/>
              </a:buClr>
              <a:buSzPts val="2800"/>
              <a:buChar char="•"/>
            </a:pPr>
            <a:r>
              <a:rPr lang="en-US"/>
              <a:t>WAF (How and When ?) – Policy, Managed Rule, Custom Rules</a:t>
            </a:r>
            <a:endParaRPr/>
          </a:p>
          <a:p>
            <a:pPr marL="228600" lvl="0" indent="-228600" algn="l" rtl="0">
              <a:lnSpc>
                <a:spcPct val="90000"/>
              </a:lnSpc>
              <a:spcBef>
                <a:spcPts val="1000"/>
              </a:spcBef>
              <a:spcAft>
                <a:spcPts val="0"/>
              </a:spcAft>
              <a:buClr>
                <a:schemeClr val="dk1"/>
              </a:buClr>
              <a:buSzPts val="2800"/>
              <a:buChar char="•"/>
            </a:pPr>
            <a:r>
              <a:rPr lang="en-US"/>
              <a:t>Monitoring (Diagnostic Settings, Alerts, Metrics, Health Probs)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p18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4" name="Google Shape;3324;p18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25" name="Google Shape;3325;p180" descr="Diagram of Azure Front Door (classic) routing user traffic to endpoints."/>
          <p:cNvPicPr preferRelativeResize="0">
            <a:picLocks noGrp="1"/>
          </p:cNvPicPr>
          <p:nvPr>
            <p:ph type="body" idx="1"/>
          </p:nvPr>
        </p:nvPicPr>
        <p:blipFill rotWithShape="1">
          <a:blip r:embed="rId3">
            <a:alphaModFix/>
          </a:blip>
          <a:srcRect/>
          <a:stretch/>
        </p:blipFill>
        <p:spPr>
          <a:xfrm>
            <a:off x="2618211" y="806874"/>
            <a:ext cx="6955578" cy="55710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1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331" name="Google Shape;3331;p1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rgbClr val="161616"/>
              </a:buClr>
              <a:buSzPct val="100000"/>
              <a:buChar char="•"/>
            </a:pPr>
            <a:r>
              <a:rPr lang="en-US" b="0" i="0">
                <a:solidFill>
                  <a:srgbClr val="161616"/>
                </a:solidFill>
                <a:latin typeface="Quattrocento Sans"/>
                <a:ea typeface="Quattrocento Sans"/>
                <a:cs typeface="Quattrocento Sans"/>
                <a:sym typeface="Quattrocento Sans"/>
              </a:rPr>
              <a:t>Key features included with Front Door (classic):</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Accelerated application performance by using </a:t>
            </a:r>
            <a:r>
              <a:rPr lang="en-US" b="1" i="0" u="sng" strike="noStrike">
                <a:solidFill>
                  <a:schemeClr val="hlink"/>
                </a:solidFill>
                <a:latin typeface="Quattrocento Sans"/>
                <a:ea typeface="Quattrocento Sans"/>
                <a:cs typeface="Quattrocento Sans"/>
                <a:sym typeface="Quattrocento Sans"/>
                <a:hlinkClick r:id="rId3"/>
              </a:rPr>
              <a:t>split TCP</a:t>
            </a:r>
            <a:r>
              <a:rPr lang="en-US" b="0" i="0">
                <a:solidFill>
                  <a:srgbClr val="161616"/>
                </a:solidFill>
                <a:latin typeface="Quattrocento Sans"/>
                <a:ea typeface="Quattrocento Sans"/>
                <a:cs typeface="Quattrocento Sans"/>
                <a:sym typeface="Quattrocento Sans"/>
              </a:rPr>
              <a:t>-based </a:t>
            </a:r>
            <a:r>
              <a:rPr lang="en-US" b="1" i="0" u="sng" strike="noStrike">
                <a:solidFill>
                  <a:schemeClr val="hlink"/>
                </a:solidFill>
                <a:latin typeface="Quattrocento Sans"/>
                <a:ea typeface="Quattrocento Sans"/>
                <a:cs typeface="Quattrocento Sans"/>
                <a:sym typeface="Quattrocento Sans"/>
                <a:hlinkClick r:id="rId4"/>
              </a:rPr>
              <a:t>anycast protocol</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Intelligent </a:t>
            </a:r>
            <a:r>
              <a:rPr lang="en-US" b="1" i="0" u="sng" strike="noStrike">
                <a:solidFill>
                  <a:schemeClr val="hlink"/>
                </a:solidFill>
                <a:latin typeface="Quattrocento Sans"/>
                <a:ea typeface="Quattrocento Sans"/>
                <a:cs typeface="Quattrocento Sans"/>
                <a:sym typeface="Quattrocento Sans"/>
                <a:hlinkClick r:id="rId5"/>
              </a:rPr>
              <a:t>health probe</a:t>
            </a:r>
            <a:r>
              <a:rPr lang="en-US" b="0" i="0">
                <a:solidFill>
                  <a:srgbClr val="161616"/>
                </a:solidFill>
                <a:latin typeface="Quattrocento Sans"/>
                <a:ea typeface="Quattrocento Sans"/>
                <a:cs typeface="Quattrocento Sans"/>
                <a:sym typeface="Quattrocento Sans"/>
              </a:rPr>
              <a:t> monitoring for backend resources.</a:t>
            </a:r>
            <a:endParaRPr/>
          </a:p>
          <a:p>
            <a:pPr marL="228600" lvl="0" indent="-228600" algn="l" rtl="0">
              <a:lnSpc>
                <a:spcPct val="90000"/>
              </a:lnSpc>
              <a:spcBef>
                <a:spcPts val="1000"/>
              </a:spcBef>
              <a:spcAft>
                <a:spcPts val="0"/>
              </a:spcAft>
              <a:buClr>
                <a:srgbClr val="161616"/>
              </a:buClr>
              <a:buSzPct val="100000"/>
              <a:buFont typeface="Arial"/>
              <a:buChar char="•"/>
            </a:pPr>
            <a:r>
              <a:rPr lang="en-US" b="1" i="0" u="sng" strike="noStrike">
                <a:solidFill>
                  <a:schemeClr val="hlink"/>
                </a:solidFill>
                <a:latin typeface="Quattrocento Sans"/>
                <a:ea typeface="Quattrocento Sans"/>
                <a:cs typeface="Quattrocento Sans"/>
                <a:sym typeface="Quattrocento Sans"/>
                <a:hlinkClick r:id="rId6"/>
              </a:rPr>
              <a:t>URL-path based</a:t>
            </a:r>
            <a:r>
              <a:rPr lang="en-US" b="0" i="0">
                <a:solidFill>
                  <a:srgbClr val="161616"/>
                </a:solidFill>
                <a:latin typeface="Quattrocento Sans"/>
                <a:ea typeface="Quattrocento Sans"/>
                <a:cs typeface="Quattrocento Sans"/>
                <a:sym typeface="Quattrocento Sans"/>
              </a:rPr>
              <a:t> routing for requests.</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Enables hosting of multiple websites for efficient application infrastructure.</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Cookie-based </a:t>
            </a:r>
            <a:r>
              <a:rPr lang="en-US" b="1" i="0" u="sng" strike="noStrike">
                <a:solidFill>
                  <a:schemeClr val="hlink"/>
                </a:solidFill>
                <a:latin typeface="Quattrocento Sans"/>
                <a:ea typeface="Quattrocento Sans"/>
                <a:cs typeface="Quattrocento Sans"/>
                <a:sym typeface="Quattrocento Sans"/>
                <a:hlinkClick r:id="rId7"/>
              </a:rPr>
              <a:t>session affinity</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1" i="0" u="sng" strike="noStrike">
                <a:solidFill>
                  <a:schemeClr val="hlink"/>
                </a:solidFill>
                <a:latin typeface="Quattrocento Sans"/>
                <a:ea typeface="Quattrocento Sans"/>
                <a:cs typeface="Quattrocento Sans"/>
                <a:sym typeface="Quattrocento Sans"/>
                <a:hlinkClick r:id="rId8"/>
              </a:rPr>
              <a:t>SSL offloading</a:t>
            </a:r>
            <a:r>
              <a:rPr lang="en-US" b="0" i="0">
                <a:solidFill>
                  <a:srgbClr val="161616"/>
                </a:solidFill>
                <a:latin typeface="Quattrocento Sans"/>
                <a:ea typeface="Quattrocento Sans"/>
                <a:cs typeface="Quattrocento Sans"/>
                <a:sym typeface="Quattrocento Sans"/>
              </a:rPr>
              <a:t> and certificate management.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Define your own </a:t>
            </a:r>
            <a:r>
              <a:rPr lang="en-US" b="1" i="0" u="sng" strike="noStrike">
                <a:solidFill>
                  <a:schemeClr val="hlink"/>
                </a:solidFill>
                <a:latin typeface="Quattrocento Sans"/>
                <a:ea typeface="Quattrocento Sans"/>
                <a:cs typeface="Quattrocento Sans"/>
                <a:sym typeface="Quattrocento Sans"/>
                <a:hlinkClick r:id="rId9"/>
              </a:rPr>
              <a:t>custom domain</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Application security with integrated </a:t>
            </a:r>
            <a:r>
              <a:rPr lang="en-US" b="1" i="0" u="sng" strike="noStrike">
                <a:solidFill>
                  <a:schemeClr val="hlink"/>
                </a:solidFill>
                <a:latin typeface="Quattrocento Sans"/>
                <a:ea typeface="Quattrocento Sans"/>
                <a:cs typeface="Quattrocento Sans"/>
                <a:sym typeface="Quattrocento Sans"/>
                <a:hlinkClick r:id="rId10"/>
              </a:rPr>
              <a:t>Web Application Firewall (WAF)</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Redirect HTTP traffic to HTTPS with </a:t>
            </a:r>
            <a:r>
              <a:rPr lang="en-US" b="1" i="0" u="sng" strike="noStrike">
                <a:solidFill>
                  <a:schemeClr val="hlink"/>
                </a:solidFill>
                <a:latin typeface="Quattrocento Sans"/>
                <a:ea typeface="Quattrocento Sans"/>
                <a:cs typeface="Quattrocento Sans"/>
                <a:sym typeface="Quattrocento Sans"/>
                <a:hlinkClick r:id="rId11"/>
              </a:rPr>
              <a:t>URL redirect</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Custom forwarding path with </a:t>
            </a:r>
            <a:r>
              <a:rPr lang="en-US" b="1" i="0" u="sng" strike="noStrike">
                <a:solidFill>
                  <a:schemeClr val="hlink"/>
                </a:solidFill>
                <a:latin typeface="Quattrocento Sans"/>
                <a:ea typeface="Quattrocento Sans"/>
                <a:cs typeface="Quattrocento Sans"/>
                <a:sym typeface="Quattrocento Sans"/>
                <a:hlinkClick r:id="rId11"/>
              </a:rPr>
              <a:t>URL rewrite</a:t>
            </a:r>
            <a:r>
              <a:rPr lang="en-US" b="0" i="0">
                <a:solidFill>
                  <a:srgbClr val="161616"/>
                </a:solidFill>
                <a:latin typeface="Quattrocento Sans"/>
                <a:ea typeface="Quattrocento Sans"/>
                <a:cs typeface="Quattrocento Sans"/>
                <a:sym typeface="Quattrocento Sans"/>
              </a:rPr>
              <a:t>.</a:t>
            </a:r>
            <a:endParaRPr/>
          </a:p>
          <a:p>
            <a:pPr marL="228600" lvl="0" indent="-228600" algn="l" rtl="0">
              <a:lnSpc>
                <a:spcPct val="90000"/>
              </a:lnSpc>
              <a:spcBef>
                <a:spcPts val="1000"/>
              </a:spcBef>
              <a:spcAft>
                <a:spcPts val="0"/>
              </a:spcAft>
              <a:buClr>
                <a:srgbClr val="161616"/>
              </a:buClr>
              <a:buSzPct val="100000"/>
              <a:buFont typeface="Arial"/>
              <a:buChar char="•"/>
            </a:pPr>
            <a:r>
              <a:rPr lang="en-US" b="0" i="0">
                <a:solidFill>
                  <a:srgbClr val="161616"/>
                </a:solidFill>
                <a:latin typeface="Quattrocento Sans"/>
                <a:ea typeface="Quattrocento Sans"/>
                <a:cs typeface="Quattrocento Sans"/>
                <a:sym typeface="Quattrocento Sans"/>
              </a:rPr>
              <a:t>Native support of end-to-end IPv6 connectivity and </a:t>
            </a:r>
            <a:r>
              <a:rPr lang="en-US" b="1" i="0" u="sng" strike="noStrike">
                <a:solidFill>
                  <a:schemeClr val="hlink"/>
                </a:solidFill>
                <a:latin typeface="Quattrocento Sans"/>
                <a:ea typeface="Quattrocento Sans"/>
                <a:cs typeface="Quattrocento Sans"/>
                <a:sym typeface="Quattrocento Sans"/>
                <a:hlinkClick r:id="rId12"/>
              </a:rPr>
              <a:t>HTTP/2 protocol</a:t>
            </a:r>
            <a:r>
              <a:rPr lang="en-US" b="0" i="0">
                <a:solidFill>
                  <a:srgbClr val="161616"/>
                </a:solidFill>
                <a:latin typeface="Quattrocento Sans"/>
                <a:ea typeface="Quattrocento Sans"/>
                <a:cs typeface="Quattrocento Sans"/>
                <a:sym typeface="Quattrocento Sans"/>
              </a:rPr>
              <a:t>.</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18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7" name="Google Shape;3337;p182"/>
          <p:cNvPicPr preferRelativeResize="0"/>
          <p:nvPr/>
        </p:nvPicPr>
        <p:blipFill rotWithShape="1">
          <a:blip r:embed="rId3">
            <a:alphaModFix/>
          </a:blip>
          <a:srcRect/>
          <a:stretch/>
        </p:blipFill>
        <p:spPr>
          <a:xfrm>
            <a:off x="-3050" y="0"/>
            <a:ext cx="5081056" cy="2311879"/>
          </a:xfrm>
          <a:prstGeom prst="rect">
            <a:avLst/>
          </a:prstGeom>
          <a:noFill/>
          <a:ln>
            <a:noFill/>
          </a:ln>
        </p:spPr>
      </p:pic>
      <p:pic>
        <p:nvPicPr>
          <p:cNvPr id="3338" name="Google Shape;3338;p182" descr="Screenshot that shows choosing an Azure load-balancing solution in the Azure portal."/>
          <p:cNvPicPr preferRelativeResize="0">
            <a:picLocks noGrp="1"/>
          </p:cNvPicPr>
          <p:nvPr>
            <p:ph type="body" idx="1"/>
          </p:nvPr>
        </p:nvPicPr>
        <p:blipFill rotWithShape="1">
          <a:blip r:embed="rId4">
            <a:alphaModFix/>
          </a:blip>
          <a:srcRect/>
          <a:stretch/>
        </p:blipFill>
        <p:spPr>
          <a:xfrm>
            <a:off x="145578" y="2651857"/>
            <a:ext cx="12046422" cy="42463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pic>
        <p:nvPicPr>
          <p:cNvPr id="3484" name="Google Shape;3484;p203" descr="A diagram of a diagram&#10;&#10;Description automatically generated with medium confidence"/>
          <p:cNvPicPr preferRelativeResize="0">
            <a:picLocks noGrp="1"/>
          </p:cNvPicPr>
          <p:nvPr>
            <p:ph type="body" idx="1"/>
          </p:nvPr>
        </p:nvPicPr>
        <p:blipFill rotWithShape="1">
          <a:blip r:embed="rId3">
            <a:alphaModFix/>
          </a:blip>
          <a:srcRect/>
          <a:stretch/>
        </p:blipFill>
        <p:spPr>
          <a:xfrm>
            <a:off x="191522" y="185936"/>
            <a:ext cx="12000478" cy="67614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pic>
        <p:nvPicPr>
          <p:cNvPr id="3489" name="Google Shape;3489;p204" descr="Azure — Difference between Traffic Manager and Front Door Service | by  Ashish Patel | Awesome Azure | Medium"/>
          <p:cNvPicPr preferRelativeResize="0">
            <a:picLocks noGrp="1"/>
          </p:cNvPicPr>
          <p:nvPr>
            <p:ph type="body" idx="1"/>
          </p:nvPr>
        </p:nvPicPr>
        <p:blipFill rotWithShape="1">
          <a:blip r:embed="rId3">
            <a:alphaModFix/>
          </a:blip>
          <a:srcRect/>
          <a:stretch/>
        </p:blipFill>
        <p:spPr>
          <a:xfrm>
            <a:off x="0" y="212542"/>
            <a:ext cx="12023834" cy="66454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4" name="Google Shape;3494;p205"/>
          <p:cNvSpPr txBox="1">
            <a:spLocks noGrp="1"/>
          </p:cNvSpPr>
          <p:nvPr>
            <p:ph type="title"/>
          </p:nvPr>
        </p:nvSpPr>
        <p:spPr>
          <a:xfrm>
            <a:off x="241738" y="365125"/>
            <a:ext cx="1195026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b="1" dirty="0"/>
              <a:t>OWASP-</a:t>
            </a:r>
            <a:r>
              <a:rPr lang="en-US" sz="3600" b="1" i="0" dirty="0">
                <a:solidFill>
                  <a:srgbClr val="4D5156"/>
                </a:solidFill>
                <a:latin typeface="arial"/>
                <a:ea typeface="arial"/>
                <a:cs typeface="arial"/>
                <a:sym typeface="arial"/>
              </a:rPr>
              <a:t> Open Worldwide Application Security Project </a:t>
            </a:r>
            <a:endParaRPr sz="3600" b="1" dirty="0"/>
          </a:p>
        </p:txBody>
      </p:sp>
      <p:sp>
        <p:nvSpPr>
          <p:cNvPr id="3495" name="Google Shape;3495;p2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96" name="Google Shape;3496;p205" descr="Mapping"/>
          <p:cNvPicPr preferRelativeResize="0"/>
          <p:nvPr/>
        </p:nvPicPr>
        <p:blipFill rotWithShape="1">
          <a:blip r:embed="rId3">
            <a:alphaModFix/>
          </a:blip>
          <a:srcRect/>
          <a:stretch/>
        </p:blipFill>
        <p:spPr>
          <a:xfrm>
            <a:off x="608943" y="1690688"/>
            <a:ext cx="11215852" cy="43513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206"/>
          <p:cNvSpPr txBox="1">
            <a:spLocks noGrp="1"/>
          </p:cNvSpPr>
          <p:nvPr>
            <p:ph type="title"/>
          </p:nvPr>
        </p:nvSpPr>
        <p:spPr>
          <a:xfrm>
            <a:off x="140575" y="78197"/>
            <a:ext cx="1191084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1800"/>
              <a:buFont typeface="Quattrocento Sans"/>
              <a:buNone/>
            </a:pPr>
            <a:r>
              <a:rPr lang="en-US" sz="2800" b="1" dirty="0">
                <a:solidFill>
                  <a:srgbClr val="000000"/>
                </a:solidFill>
                <a:latin typeface="Quattrocento Sans"/>
                <a:ea typeface="Quattrocento Sans"/>
                <a:cs typeface="Quattrocento Sans"/>
                <a:sym typeface="Quattrocento Sans"/>
              </a:rPr>
              <a:t>Database Shading Pattern for Scaling Microservices Database Architecture</a:t>
            </a:r>
            <a:endParaRPr sz="6000" dirty="0"/>
          </a:p>
        </p:txBody>
      </p:sp>
      <p:pic>
        <p:nvPicPr>
          <p:cNvPr id="3502" name="Google Shape;3502;p206"/>
          <p:cNvPicPr preferRelativeResize="0"/>
          <p:nvPr/>
        </p:nvPicPr>
        <p:blipFill rotWithShape="1">
          <a:blip r:embed="rId3">
            <a:alphaModFix/>
          </a:blip>
          <a:srcRect/>
          <a:stretch/>
        </p:blipFill>
        <p:spPr>
          <a:xfrm>
            <a:off x="995855" y="1403760"/>
            <a:ext cx="7485993" cy="5089115"/>
          </a:xfrm>
          <a:prstGeom prst="rect">
            <a:avLst/>
          </a:prstGeom>
          <a:noFill/>
          <a:ln>
            <a:noFill/>
          </a:ln>
        </p:spPr>
      </p:pic>
      <p:pic>
        <p:nvPicPr>
          <p:cNvPr id="3503" name="Google Shape;3503;p206"/>
          <p:cNvPicPr preferRelativeResize="0"/>
          <p:nvPr/>
        </p:nvPicPr>
        <p:blipFill rotWithShape="1">
          <a:blip r:embed="rId4">
            <a:alphaModFix/>
          </a:blip>
          <a:srcRect/>
          <a:stretch/>
        </p:blipFill>
        <p:spPr>
          <a:xfrm>
            <a:off x="8557578" y="2083117"/>
            <a:ext cx="3151635" cy="26917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2"/>
        <p:cNvGrpSpPr/>
        <p:nvPr/>
      </p:nvGrpSpPr>
      <p:grpSpPr>
        <a:xfrm>
          <a:off x="0" y="0"/>
          <a:ext cx="0" cy="0"/>
          <a:chOff x="0" y="0"/>
          <a:chExt cx="0" cy="0"/>
        </a:xfrm>
      </p:grpSpPr>
      <p:sp>
        <p:nvSpPr>
          <p:cNvPr id="3013" name="Google Shape;3013;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14" name="Google Shape;3014;p1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15" name="Google Shape;3015;p137" descr="Saga Pattern for Microservices Distributed Transactions"/>
          <p:cNvPicPr preferRelativeResize="0"/>
          <p:nvPr/>
        </p:nvPicPr>
        <p:blipFill rotWithShape="1">
          <a:blip r:embed="rId3">
            <a:alphaModFix/>
          </a:blip>
          <a:srcRect/>
          <a:stretch/>
        </p:blipFill>
        <p:spPr>
          <a:xfrm>
            <a:off x="313339" y="365125"/>
            <a:ext cx="11656382" cy="56783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4" name="Google Shape;3544;p212"/>
          <p:cNvSpPr txBox="1"/>
          <p:nvPr/>
        </p:nvSpPr>
        <p:spPr>
          <a:xfrm>
            <a:off x="3905450" y="177349"/>
            <a:ext cx="6097604"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rgbClr val="0D0D0D"/>
                </a:solidFill>
                <a:latin typeface="Arial"/>
                <a:ea typeface="Arial"/>
                <a:cs typeface="Arial"/>
                <a:sym typeface="Arial"/>
              </a:rPr>
              <a:t>Azure service bus vs Azure Queue difference</a:t>
            </a:r>
            <a:endParaRPr sz="1050">
              <a:solidFill>
                <a:schemeClr val="dk1"/>
              </a:solidFill>
              <a:latin typeface="Calibri"/>
              <a:ea typeface="Calibri"/>
              <a:cs typeface="Calibri"/>
              <a:sym typeface="Calibri"/>
            </a:endParaRPr>
          </a:p>
        </p:txBody>
      </p:sp>
      <p:graphicFrame>
        <p:nvGraphicFramePr>
          <p:cNvPr id="3545" name="Google Shape;3545;p212"/>
          <p:cNvGraphicFramePr/>
          <p:nvPr/>
        </p:nvGraphicFramePr>
        <p:xfrm>
          <a:off x="336884" y="949673"/>
          <a:ext cx="11499525" cy="7662102"/>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10047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2000"/>
                        <a:t>Azure Service Bus</a:t>
                      </a:r>
                      <a:endParaRPr sz="1800">
                        <a:latin typeface="Calibri"/>
                        <a:ea typeface="Calibri"/>
                        <a:cs typeface="Calibri"/>
                        <a:sym typeface="Calibri"/>
                      </a:endParaRPr>
                    </a:p>
                  </a:txBody>
                  <a:tcPr marL="22650" marR="22650" marT="0" marB="0"/>
                </a:tc>
                <a:tc>
                  <a:txBody>
                    <a:bodyPr/>
                    <a:lstStyle/>
                    <a:p>
                      <a:pPr marL="0" marR="0" lvl="0" indent="0" algn="l" rtl="0">
                        <a:spcBef>
                          <a:spcPts val="0"/>
                        </a:spcBef>
                        <a:spcAft>
                          <a:spcPts val="0"/>
                        </a:spcAft>
                        <a:buNone/>
                      </a:pPr>
                      <a:r>
                        <a:rPr lang="en-US" sz="2000"/>
                        <a:t>Azure Queue Storage</a:t>
                      </a:r>
                      <a:endParaRPr sz="1800" b="1">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979575">
                <a:tc>
                  <a:txBody>
                    <a:bodyPr/>
                    <a:lstStyle/>
                    <a:p>
                      <a:pPr marL="0" marR="0" lvl="0" indent="0" algn="l" rtl="0">
                        <a:lnSpc>
                          <a:spcPct val="107000"/>
                        </a:lnSpc>
                        <a:spcBef>
                          <a:spcPts val="0"/>
                        </a:spcBef>
                        <a:spcAft>
                          <a:spcPts val="0"/>
                        </a:spcAft>
                        <a:buNone/>
                      </a:pPr>
                      <a:r>
                        <a:rPr lang="en-US" sz="1800"/>
                        <a:t>Use Case</a:t>
                      </a:r>
                      <a:endParaRPr sz="1800">
                        <a:latin typeface="Calibri"/>
                        <a:ea typeface="Calibri"/>
                        <a:cs typeface="Calibri"/>
                        <a:sym typeface="Calibri"/>
                      </a:endParaRPr>
                    </a:p>
                  </a:txBody>
                  <a:tcPr marL="22650" marR="22650" marT="0" marB="0"/>
                </a:tc>
                <a:tc>
                  <a:txBody>
                    <a:bodyPr/>
                    <a:lstStyle/>
                    <a:p>
                      <a:pPr marL="342900" marR="0" lvl="0" indent="-342900" algn="l" rtl="0">
                        <a:lnSpc>
                          <a:spcPct val="107000"/>
                        </a:lnSpc>
                        <a:spcBef>
                          <a:spcPts val="0"/>
                        </a:spcBef>
                        <a:spcAft>
                          <a:spcPts val="0"/>
                        </a:spcAft>
                        <a:buClr>
                          <a:schemeClr val="dk1"/>
                        </a:buClr>
                        <a:buSzPts val="1000"/>
                        <a:buFont typeface="Noto Sans Symbols"/>
                        <a:buChar char="∙"/>
                      </a:pPr>
                      <a:r>
                        <a:rPr lang="en-US" sz="1800">
                          <a:highlight>
                            <a:srgbClr val="FFFF00"/>
                          </a:highlight>
                        </a:rPr>
                        <a:t>You need advanced messaging features such as topics, subscriptions, and dead-lettering.</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Guaranteed message delivery, sessions, or transactions are important.</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You are building a more complex messaging architecture with publish-subscribe patterns.</a:t>
                      </a:r>
                      <a:endParaRPr sz="1800"/>
                    </a:p>
                    <a:p>
                      <a:pPr marL="0" marR="0" lvl="0" indent="0" algn="l" rtl="0">
                        <a:lnSpc>
                          <a:spcPct val="107000"/>
                        </a:lnSpc>
                        <a:spcBef>
                          <a:spcPts val="800"/>
                        </a:spcBef>
                        <a:spcAft>
                          <a:spcPts val="0"/>
                        </a:spcAft>
                        <a:buNone/>
                      </a:pPr>
                      <a:r>
                        <a:rPr lang="en-US" sz="2000">
                          <a:highlight>
                            <a:srgbClr val="FFFF00"/>
                          </a:highlight>
                        </a:rPr>
                        <a:t> </a:t>
                      </a:r>
                      <a:endParaRPr sz="1800">
                        <a:latin typeface="Calibri"/>
                        <a:ea typeface="Calibri"/>
                        <a:cs typeface="Calibri"/>
                        <a:sym typeface="Calibri"/>
                      </a:endParaRPr>
                    </a:p>
                  </a:txBody>
                  <a:tcPr marL="22650" marR="22650" marT="0" marB="0"/>
                </a:tc>
                <a:tc>
                  <a:txBody>
                    <a:bodyPr/>
                    <a:lstStyle/>
                    <a:p>
                      <a:pPr marL="342900" marR="0" lvl="0" indent="-342900" algn="l" rtl="0">
                        <a:lnSpc>
                          <a:spcPct val="107000"/>
                        </a:lnSpc>
                        <a:spcBef>
                          <a:spcPts val="0"/>
                        </a:spcBef>
                        <a:spcAft>
                          <a:spcPts val="0"/>
                        </a:spcAft>
                        <a:buClr>
                          <a:schemeClr val="dk1"/>
                        </a:buClr>
                        <a:buSzPts val="1000"/>
                        <a:buFont typeface="Noto Sans Symbols"/>
                        <a:buChar char="∙"/>
                      </a:pPr>
                      <a:r>
                        <a:rPr lang="en-US" sz="1800">
                          <a:highlight>
                            <a:srgbClr val="FFFF00"/>
                          </a:highlight>
                        </a:rPr>
                        <a:t>You have simple queuing needs without the need for advanced messaging features.</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Cost efficiency is a primary concern.</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highlight>
                            <a:srgbClr val="FFFF00"/>
                          </a:highlight>
                        </a:rPr>
                        <a:t>Messages are relatively small, and the 64 KB size limit is sufficient.</a:t>
                      </a:r>
                      <a:endParaRPr sz="1800"/>
                    </a:p>
                    <a:p>
                      <a:pPr marL="0" marR="0" lvl="0" indent="0" algn="l" rtl="0">
                        <a:spcBef>
                          <a:spcPts val="800"/>
                        </a:spcBef>
                        <a:spcAft>
                          <a:spcPts val="0"/>
                        </a:spcAft>
                        <a:buNone/>
                      </a:pPr>
                      <a:r>
                        <a:rPr lang="en-US" sz="2000">
                          <a:highlight>
                            <a:srgbClr val="FFFF00"/>
                          </a:highlight>
                        </a:rPr>
                        <a:t> </a:t>
                      </a:r>
                      <a:endParaRPr sz="1800" b="1">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1478475">
                <a:tc>
                  <a:txBody>
                    <a:bodyPr/>
                    <a:lstStyle/>
                    <a:p>
                      <a:pPr marL="0" marR="0" lvl="0" indent="0" algn="l" rtl="0">
                        <a:lnSpc>
                          <a:spcPct val="107000"/>
                        </a:lnSpc>
                        <a:spcBef>
                          <a:spcPts val="0"/>
                        </a:spcBef>
                        <a:spcAft>
                          <a:spcPts val="0"/>
                        </a:spcAft>
                        <a:buNone/>
                      </a:pPr>
                      <a:r>
                        <a:rPr lang="en-US" sz="1800"/>
                        <a:t>Advanced Messaging Features: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advanced messaging features such as publish-subscribe patterns, message sessions, advanced filtering, and transactional support</a:t>
                      </a:r>
                      <a:endParaRPr/>
                    </a:p>
                    <a:p>
                      <a:pPr marL="0" marR="0" lvl="0" indent="0" algn="l" rtl="0">
                        <a:lnSpc>
                          <a:spcPct val="107000"/>
                        </a:lnSpc>
                        <a:spcBef>
                          <a:spcPts val="800"/>
                        </a:spcBef>
                        <a:spcAft>
                          <a:spcPts val="0"/>
                        </a:spcAft>
                        <a:buNone/>
                      </a:pPr>
                      <a:r>
                        <a:rPr lang="en-US" sz="1800"/>
                        <a:t> </a:t>
                      </a:r>
                      <a:endParaRPr/>
                    </a:p>
                    <a:p>
                      <a:pPr marL="0" marR="0" lvl="0" indent="0" algn="l" rtl="0">
                        <a:lnSpc>
                          <a:spcPct val="107000"/>
                        </a:lnSpc>
                        <a:spcBef>
                          <a:spcPts val="800"/>
                        </a:spcBef>
                        <a:spcAft>
                          <a:spcPts val="0"/>
                        </a:spcAft>
                        <a:buNone/>
                      </a:pPr>
                      <a:r>
                        <a:rPr lang="en-US" sz="1800"/>
                        <a:t>Supports both "Brokered Messaging" (using topics and subscriptions) and "Message Queueing" (using queues) patterns.</a:t>
                      </a:r>
                      <a:endParaRPr sz="1800"/>
                    </a:p>
                    <a:p>
                      <a:pPr marL="0" marR="0" lvl="0" indent="0" algn="l" rtl="0">
                        <a:lnSpc>
                          <a:spcPct val="107000"/>
                        </a:lnSpc>
                        <a:spcBef>
                          <a:spcPts val="800"/>
                        </a:spcBef>
                        <a:spcAft>
                          <a:spcPts val="0"/>
                        </a:spcAft>
                        <a:buNone/>
                      </a:pPr>
                      <a:r>
                        <a:rPr lang="en-US" sz="1800"/>
                        <a:t> </a:t>
                      </a:r>
                      <a:endParaRPr sz="1800"/>
                    </a:p>
                    <a:p>
                      <a:pPr marL="0" marR="0" lvl="0" indent="0" algn="l" rtl="0">
                        <a:lnSpc>
                          <a:spcPct val="107000"/>
                        </a:lnSpc>
                        <a:spcBef>
                          <a:spcPts val="800"/>
                        </a:spcBef>
                        <a:spcAft>
                          <a:spcPts val="0"/>
                        </a:spcAft>
                        <a:buNone/>
                      </a:pPr>
                      <a:r>
                        <a:rPr lang="en-US" sz="1800"/>
                        <a:t>Provides more advanced messaging features like topics, subscriptions, dead-lettering, sessions, and scheduled message delivery.</a:t>
                      </a:r>
                      <a:endParaRPr sz="1800"/>
                    </a:p>
                    <a:p>
                      <a:pPr marL="0" marR="0" lvl="0" indent="0" algn="l" rtl="0">
                        <a:lnSpc>
                          <a:spcPct val="107000"/>
                        </a:lnSpc>
                        <a:spcBef>
                          <a:spcPts val="800"/>
                        </a:spcBef>
                        <a:spcAft>
                          <a:spcPts val="0"/>
                        </a:spcAft>
                        <a:buNone/>
                      </a:pPr>
                      <a:r>
                        <a:rPr lang="en-US" sz="1800"/>
                        <a:t> </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simple, scalable, and cost-effective messaging solution for asynchronous communication between components of your application.</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2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51" name="Google Shape;3551;p213"/>
          <p:cNvGraphicFramePr/>
          <p:nvPr/>
        </p:nvGraphicFramePr>
        <p:xfrm>
          <a:off x="346242" y="85785"/>
          <a:ext cx="11499525" cy="6772215"/>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225825">
                <a:tc>
                  <a:txBody>
                    <a:bodyPr/>
                    <a:lstStyle/>
                    <a:p>
                      <a:pPr marL="0" marR="0" lvl="0" indent="0" algn="l" rtl="0">
                        <a:lnSpc>
                          <a:spcPct val="107000"/>
                        </a:lnSpc>
                        <a:spcBef>
                          <a:spcPts val="0"/>
                        </a:spcBef>
                        <a:spcAft>
                          <a:spcPts val="0"/>
                        </a:spcAft>
                        <a:buNone/>
                      </a:pPr>
                      <a:r>
                        <a:rPr lang="en-US" sz="1800"/>
                        <a:t>Message Sessions: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message sessions for scenarios where messages need to be processed in a specific order or grouped together.</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149425">
                <a:tc>
                  <a:txBody>
                    <a:bodyPr/>
                    <a:lstStyle/>
                    <a:p>
                      <a:pPr marL="0" marR="0" lvl="0" indent="0" algn="l" rtl="0">
                        <a:lnSpc>
                          <a:spcPct val="107000"/>
                        </a:lnSpc>
                        <a:spcBef>
                          <a:spcPts val="0"/>
                        </a:spcBef>
                        <a:spcAft>
                          <a:spcPts val="0"/>
                        </a:spcAft>
                        <a:buNone/>
                      </a:pPr>
                      <a:r>
                        <a:rPr lang="en-US" sz="1800"/>
                        <a:t>Topics and Subscriptions: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149425">
                <a:tc>
                  <a:txBody>
                    <a:bodyPr/>
                    <a:lstStyle/>
                    <a:p>
                      <a:pPr marL="0" marR="0" lvl="0" indent="0" algn="l" rtl="0">
                        <a:lnSpc>
                          <a:spcPct val="107000"/>
                        </a:lnSpc>
                        <a:spcBef>
                          <a:spcPts val="0"/>
                        </a:spcBef>
                        <a:spcAft>
                          <a:spcPts val="0"/>
                        </a:spcAft>
                        <a:buNone/>
                      </a:pPr>
                      <a:r>
                        <a:rPr lang="en-US" sz="1800"/>
                        <a:t>Transactional Support:</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distributed transactions spanning multiple messages and operations.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80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r h="583000">
                <a:tc>
                  <a:txBody>
                    <a:bodyPr/>
                    <a:lstStyle/>
                    <a:p>
                      <a:pPr marL="0" marR="0" lvl="0" indent="0" algn="l" rtl="0">
                        <a:lnSpc>
                          <a:spcPct val="107000"/>
                        </a:lnSpc>
                        <a:spcBef>
                          <a:spcPts val="0"/>
                        </a:spcBef>
                        <a:spcAft>
                          <a:spcPts val="0"/>
                        </a:spcAft>
                        <a:buNone/>
                      </a:pPr>
                      <a:r>
                        <a:rPr lang="en-US" sz="1800"/>
                        <a:t>Dead-Lettering and Duplicate Detection:</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Automatically moves messages that can't be processed to a separate dead-letter queue for troubleshooting.</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No Dead-Letter Queue:</a:t>
                      </a:r>
                      <a:endParaRPr sz="1800"/>
                    </a:p>
                    <a:p>
                      <a:pPr marL="342900" marR="0" lvl="0" indent="-342900" algn="l" rtl="0">
                        <a:lnSpc>
                          <a:spcPct val="107000"/>
                        </a:lnSpc>
                        <a:spcBef>
                          <a:spcPts val="800"/>
                        </a:spcBef>
                        <a:spcAft>
                          <a:spcPts val="0"/>
                        </a:spcAft>
                        <a:buClr>
                          <a:schemeClr val="dk1"/>
                        </a:buClr>
                        <a:buSzPts val="1000"/>
                        <a:buFont typeface="Noto Sans Symbols"/>
                        <a:buChar char="∙"/>
                      </a:pPr>
                      <a:r>
                        <a:rPr lang="en-US" sz="1800"/>
                        <a:t>Does not provide built-in support for dead-letter queues. Dead-lettering has to be implemented manually.</a:t>
                      </a:r>
                      <a:endParaRPr sz="1800"/>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4"/>
                  </a:ext>
                </a:extLst>
              </a:tr>
              <a:tr h="225825">
                <a:tc>
                  <a:txBody>
                    <a:bodyPr/>
                    <a:lstStyle/>
                    <a:p>
                      <a:pPr marL="0" marR="0" lvl="0" indent="0" algn="l" rtl="0">
                        <a:lnSpc>
                          <a:spcPct val="107000"/>
                        </a:lnSpc>
                        <a:spcBef>
                          <a:spcPts val="0"/>
                        </a:spcBef>
                        <a:spcAft>
                          <a:spcPts val="0"/>
                        </a:spcAft>
                        <a:buNone/>
                      </a:pPr>
                      <a:r>
                        <a:rPr lang="en-US" sz="1800"/>
                        <a:t>Peek-Lock Mechanism:</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Uses a "peek-lock" mechanism where a message is only removed from the queue after it has been successfully processed.</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5"/>
                  </a:ext>
                </a:extLst>
              </a:tr>
              <a:tr h="624650">
                <a:tc>
                  <a:txBody>
                    <a:bodyPr/>
                    <a:lstStyle/>
                    <a:p>
                      <a:pPr marL="0" marR="0" lvl="0" indent="0" algn="l" rtl="0">
                        <a:lnSpc>
                          <a:spcPct val="107000"/>
                        </a:lnSpc>
                        <a:spcBef>
                          <a:spcPts val="0"/>
                        </a:spcBef>
                        <a:spcAft>
                          <a:spcPts val="0"/>
                        </a:spcAft>
                        <a:buNone/>
                      </a:pPr>
                      <a:r>
                        <a:rPr lang="en-US" sz="1800"/>
                        <a:t>Message Size:</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Limited to smaller message sizes (up to 64 KB per message).</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Azure Service Bus supports larger message sizes (up to 256 KB for standard tier, and up to 1 MB for the premium tier).</a:t>
                      </a:r>
                      <a:endParaRPr/>
                    </a:p>
                    <a:p>
                      <a:pPr marL="0" marR="0" lvl="0" indent="0" algn="l" rtl="0">
                        <a:lnSpc>
                          <a:spcPct val="107000"/>
                        </a:lnSpc>
                        <a:spcBef>
                          <a:spcPts val="800"/>
                        </a:spcBef>
                        <a:spcAft>
                          <a:spcPts val="0"/>
                        </a:spcAft>
                        <a:buNone/>
                      </a:pPr>
                      <a:r>
                        <a:rPr lang="en-US" sz="1800"/>
                        <a:t>it supports scenarios where message ordering, sessions, or transactions are important.</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2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57" name="Google Shape;3557;p214"/>
          <p:cNvGraphicFramePr/>
          <p:nvPr/>
        </p:nvGraphicFramePr>
        <p:xfrm>
          <a:off x="346242" y="365125"/>
          <a:ext cx="11499525" cy="3277999"/>
        </p:xfrm>
        <a:graphic>
          <a:graphicData uri="http://schemas.openxmlformats.org/drawingml/2006/table">
            <a:tbl>
              <a:tblPr firstRow="1" firstCol="1" bandRow="1">
                <a:noFill/>
              </a:tblPr>
              <a:tblGrid>
                <a:gridCol w="2300550">
                  <a:extLst>
                    <a:ext uri="{9D8B030D-6E8A-4147-A177-3AD203B41FA5}">
                      <a16:colId xmlns:a16="http://schemas.microsoft.com/office/drawing/2014/main" val="20000"/>
                    </a:ext>
                  </a:extLst>
                </a:gridCol>
                <a:gridCol w="4666000">
                  <a:extLst>
                    <a:ext uri="{9D8B030D-6E8A-4147-A177-3AD203B41FA5}">
                      <a16:colId xmlns:a16="http://schemas.microsoft.com/office/drawing/2014/main" val="20001"/>
                    </a:ext>
                  </a:extLst>
                </a:gridCol>
                <a:gridCol w="4532975">
                  <a:extLst>
                    <a:ext uri="{9D8B030D-6E8A-4147-A177-3AD203B41FA5}">
                      <a16:colId xmlns:a16="http://schemas.microsoft.com/office/drawing/2014/main" val="20002"/>
                    </a:ext>
                  </a:extLst>
                </a:gridCol>
              </a:tblGrid>
              <a:tr h="302225">
                <a:tc>
                  <a:txBody>
                    <a:bodyPr/>
                    <a:lstStyle/>
                    <a:p>
                      <a:pPr marL="0" marR="0" lvl="0" indent="0" algn="l" rtl="0">
                        <a:lnSpc>
                          <a:spcPct val="107000"/>
                        </a:lnSpc>
                        <a:spcBef>
                          <a:spcPts val="0"/>
                        </a:spcBef>
                        <a:spcAft>
                          <a:spcPts val="0"/>
                        </a:spcAft>
                        <a:buNone/>
                      </a:pPr>
                      <a:r>
                        <a:rPr lang="en-US" sz="1800"/>
                        <a:t>Reliability and Guaranteed Delivery:</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Azure Service Bus provides features like transactions and message ordering, making it suitable for scenarios where guaranteed delivery and message order are critical.</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0"/>
                  </a:ext>
                </a:extLst>
              </a:tr>
              <a:tr h="295550">
                <a:tc>
                  <a:txBody>
                    <a:bodyPr/>
                    <a:lstStyle/>
                    <a:p>
                      <a:pPr marL="0" marR="0" lvl="0" indent="0" algn="l" rtl="0">
                        <a:lnSpc>
                          <a:spcPct val="107000"/>
                        </a:lnSpc>
                        <a:spcBef>
                          <a:spcPts val="0"/>
                        </a:spcBef>
                        <a:spcAft>
                          <a:spcPts val="0"/>
                        </a:spcAft>
                        <a:buNone/>
                      </a:pPr>
                      <a:r>
                        <a:rPr lang="en-US" sz="1800"/>
                        <a:t> </a:t>
                      </a:r>
                      <a:endParaRPr/>
                    </a:p>
                    <a:p>
                      <a:pPr marL="0" marR="0" lvl="0" indent="0" algn="l" rtl="0">
                        <a:lnSpc>
                          <a:spcPct val="107000"/>
                        </a:lnSpc>
                        <a:spcBef>
                          <a:spcPts val="80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Provides simple first-in-first-out (FIFO) message queueing capabilities.</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1"/>
                  </a:ext>
                </a:extLst>
              </a:tr>
              <a:tr h="2258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Offers basic queuing features like message expiration, time-to-live (TTL), and invisibility timeout.</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2"/>
                  </a:ext>
                </a:extLst>
              </a:tr>
              <a:tr h="149425">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Supports multiple protocols including AMQP, MQTT, and HTTP/S.</a:t>
                      </a:r>
                      <a:endParaRPr sz="1800">
                        <a:latin typeface="Calibri"/>
                        <a:ea typeface="Calibri"/>
                        <a:cs typeface="Calibri"/>
                        <a:sym typeface="Calibri"/>
                      </a:endParaRPr>
                    </a:p>
                  </a:txBody>
                  <a:tcPr marL="22650" marR="22650" marT="0" marB="0"/>
                </a:tc>
                <a:tc>
                  <a:txBody>
                    <a:bodyPr/>
                    <a:lstStyle/>
                    <a:p>
                      <a:pPr marL="0" marR="0" lvl="0" indent="0" algn="l" rtl="0">
                        <a:lnSpc>
                          <a:spcPct val="107000"/>
                        </a:lnSpc>
                        <a:spcBef>
                          <a:spcPts val="0"/>
                        </a:spcBef>
                        <a:spcAft>
                          <a:spcPts val="0"/>
                        </a:spcAft>
                        <a:buNone/>
                      </a:pPr>
                      <a:r>
                        <a:rPr lang="en-US" sz="1800"/>
                        <a:t> </a:t>
                      </a:r>
                      <a:endParaRPr sz="1800">
                        <a:latin typeface="Calibri"/>
                        <a:ea typeface="Calibri"/>
                        <a:cs typeface="Calibri"/>
                        <a:sym typeface="Calibri"/>
                      </a:endParaRPr>
                    </a:p>
                  </a:txBody>
                  <a:tcPr marL="22650" marR="2265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2" name="Google Shape;3562;p215"/>
          <p:cNvSpPr txBox="1"/>
          <p:nvPr/>
        </p:nvSpPr>
        <p:spPr>
          <a:xfrm>
            <a:off x="3116178" y="-10427"/>
            <a:ext cx="6097604"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a:solidFill>
                  <a:schemeClr val="dk1"/>
                </a:solidFill>
                <a:latin typeface="Calibri"/>
                <a:ea typeface="Calibri"/>
                <a:cs typeface="Calibri"/>
                <a:sym typeface="Calibri"/>
              </a:rPr>
              <a:t>Azure table storage vs Azure CosmosDB</a:t>
            </a:r>
            <a:endParaRPr sz="1600">
              <a:solidFill>
                <a:schemeClr val="dk1"/>
              </a:solidFill>
              <a:latin typeface="Calibri"/>
              <a:ea typeface="Calibri"/>
              <a:cs typeface="Calibri"/>
              <a:sym typeface="Calibri"/>
            </a:endParaRPr>
          </a:p>
        </p:txBody>
      </p:sp>
      <p:graphicFrame>
        <p:nvGraphicFramePr>
          <p:cNvPr id="3563" name="Google Shape;3563;p215"/>
          <p:cNvGraphicFramePr/>
          <p:nvPr/>
        </p:nvGraphicFramePr>
        <p:xfrm>
          <a:off x="336316" y="871589"/>
          <a:ext cx="11368000" cy="5442575"/>
        </p:xfrm>
        <a:graphic>
          <a:graphicData uri="http://schemas.openxmlformats.org/drawingml/2006/table">
            <a:tbl>
              <a:tblPr firstRow="1" firstCol="1" bandRow="1">
                <a:noFill/>
              </a:tblPr>
              <a:tblGrid>
                <a:gridCol w="1741175">
                  <a:extLst>
                    <a:ext uri="{9D8B030D-6E8A-4147-A177-3AD203B41FA5}">
                      <a16:colId xmlns:a16="http://schemas.microsoft.com/office/drawing/2014/main" val="20000"/>
                    </a:ext>
                  </a:extLst>
                </a:gridCol>
                <a:gridCol w="5918525">
                  <a:extLst>
                    <a:ext uri="{9D8B030D-6E8A-4147-A177-3AD203B41FA5}">
                      <a16:colId xmlns:a16="http://schemas.microsoft.com/office/drawing/2014/main" val="20001"/>
                    </a:ext>
                  </a:extLst>
                </a:gridCol>
                <a:gridCol w="3708300">
                  <a:extLst>
                    <a:ext uri="{9D8B030D-6E8A-4147-A177-3AD203B41FA5}">
                      <a16:colId xmlns:a16="http://schemas.microsoft.com/office/drawing/2014/main" val="20002"/>
                    </a:ext>
                  </a:extLst>
                </a:gridCol>
              </a:tblGrid>
              <a:tr h="522850">
                <a:tc>
                  <a:txBody>
                    <a:bodyPr/>
                    <a:lstStyle/>
                    <a:p>
                      <a:pPr marL="0" marR="0" lvl="0" indent="0" algn="l" rtl="0">
                        <a:lnSpc>
                          <a:spcPct val="107000"/>
                        </a:lnSpc>
                        <a:spcBef>
                          <a:spcPts val="0"/>
                        </a:spcBef>
                        <a:spcAft>
                          <a:spcPts val="0"/>
                        </a:spcAft>
                        <a:buNone/>
                      </a:pPr>
                      <a:r>
                        <a:rPr lang="en-US" sz="1200"/>
                        <a:t>Comparison</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Azure Table Storage</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Azure Cosmos DB</a:t>
                      </a:r>
                      <a:endParaRPr sz="1100">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4919725">
                <a:tc>
                  <a:txBody>
                    <a:bodyPr/>
                    <a:lstStyle/>
                    <a:p>
                      <a:pPr marL="0" marR="0" lvl="0" indent="0" algn="l" rtl="0">
                        <a:lnSpc>
                          <a:spcPct val="107000"/>
                        </a:lnSpc>
                        <a:spcBef>
                          <a:spcPts val="0"/>
                        </a:spcBef>
                        <a:spcAft>
                          <a:spcPts val="0"/>
                        </a:spcAft>
                        <a:buNone/>
                      </a:pPr>
                      <a:r>
                        <a:rPr lang="en-US" sz="1200"/>
                        <a:t>Data Model</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NoSQL key-value store with a schema-less design</a:t>
                      </a:r>
                      <a:endParaRPr sz="1100"/>
                    </a:p>
                    <a:p>
                      <a:pPr marL="0" marR="0" lvl="0" indent="0" algn="l" rtl="0">
                        <a:lnSpc>
                          <a:spcPct val="107000"/>
                        </a:lnSpc>
                        <a:spcBef>
                          <a:spcPts val="800"/>
                        </a:spcBef>
                        <a:spcAft>
                          <a:spcPts val="0"/>
                        </a:spcAft>
                        <a:buNone/>
                      </a:pPr>
                      <a:r>
                        <a:rPr lang="en-US" sz="1200"/>
                        <a:t>stores data in tables, rows, and properties</a:t>
                      </a:r>
                      <a:endParaRPr sz="1100"/>
                    </a:p>
                    <a:p>
                      <a:pPr marL="0" marR="0" lvl="0" indent="0" algn="l" rtl="0">
                        <a:lnSpc>
                          <a:spcPct val="107000"/>
                        </a:lnSpc>
                        <a:spcBef>
                          <a:spcPts val="800"/>
                        </a:spcBef>
                        <a:spcAft>
                          <a:spcPts val="0"/>
                        </a:spcAft>
                        <a:buNone/>
                      </a:pPr>
                      <a:r>
                        <a:rPr lang="en-US" sz="1200"/>
                        <a:t>Each row has a primary key-</a:t>
                      </a:r>
                      <a:endParaRPr sz="11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200"/>
                        <a:t>globally distributed NoSQL database service</a:t>
                      </a:r>
                      <a:endParaRPr sz="1100"/>
                    </a:p>
                    <a:p>
                      <a:pPr marL="0" marR="0" lvl="0" indent="0" algn="l" rtl="0">
                        <a:lnSpc>
                          <a:spcPct val="107000"/>
                        </a:lnSpc>
                        <a:spcBef>
                          <a:spcPts val="800"/>
                        </a:spcBef>
                        <a:spcAft>
                          <a:spcPts val="0"/>
                        </a:spcAft>
                        <a:buNone/>
                      </a:pPr>
                      <a:r>
                        <a:rPr lang="en-US" sz="1200"/>
                        <a:t>supports multiple data models, including document, key-value, graph, and column-family.</a:t>
                      </a:r>
                      <a:endParaRPr sz="1100"/>
                    </a:p>
                    <a:p>
                      <a:pPr marL="0" marR="0" lvl="0" indent="0" algn="l" rtl="0">
                        <a:lnSpc>
                          <a:spcPct val="107000"/>
                        </a:lnSpc>
                        <a:spcBef>
                          <a:spcPts val="800"/>
                        </a:spcBef>
                        <a:spcAft>
                          <a:spcPts val="0"/>
                        </a:spcAft>
                        <a:buNone/>
                      </a:pPr>
                      <a:r>
                        <a:rPr lang="en-US" sz="1200"/>
                        <a:t>It provides a schema-agnostic data model and allows you to store and query JSON documents.</a:t>
                      </a:r>
                      <a:endParaRPr sz="110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bl>
          </a:graphicData>
        </a:graphic>
      </p:graphicFrame>
      <p:pic>
        <p:nvPicPr>
          <p:cNvPr id="3564" name="Google Shape;3564;p215"/>
          <p:cNvPicPr preferRelativeResize="0"/>
          <p:nvPr/>
        </p:nvPicPr>
        <p:blipFill rotWithShape="1">
          <a:blip r:embed="rId3">
            <a:alphaModFix/>
          </a:blip>
          <a:srcRect/>
          <a:stretch/>
        </p:blipFill>
        <p:spPr>
          <a:xfrm>
            <a:off x="2165685" y="2419670"/>
            <a:ext cx="5648817" cy="1575793"/>
          </a:xfrm>
          <a:prstGeom prst="rect">
            <a:avLst/>
          </a:prstGeom>
          <a:noFill/>
          <a:ln>
            <a:noFill/>
          </a:ln>
        </p:spPr>
      </p:pic>
      <p:pic>
        <p:nvPicPr>
          <p:cNvPr id="3565" name="Google Shape;3565;p215"/>
          <p:cNvPicPr preferRelativeResize="0"/>
          <p:nvPr/>
        </p:nvPicPr>
        <p:blipFill rotWithShape="1">
          <a:blip r:embed="rId4">
            <a:alphaModFix/>
          </a:blip>
          <a:srcRect/>
          <a:stretch/>
        </p:blipFill>
        <p:spPr>
          <a:xfrm>
            <a:off x="8653112" y="2606703"/>
            <a:ext cx="2666198" cy="403554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69"/>
        <p:cNvGrpSpPr/>
        <p:nvPr/>
      </p:nvGrpSpPr>
      <p:grpSpPr>
        <a:xfrm>
          <a:off x="0" y="0"/>
          <a:ext cx="0" cy="0"/>
          <a:chOff x="0" y="0"/>
          <a:chExt cx="0" cy="0"/>
        </a:xfrm>
      </p:grpSpPr>
      <p:sp>
        <p:nvSpPr>
          <p:cNvPr id="3570" name="Google Shape;3570;p2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71" name="Google Shape;3571;p216"/>
          <p:cNvGraphicFramePr/>
          <p:nvPr/>
        </p:nvGraphicFramePr>
        <p:xfrm>
          <a:off x="165314" y="157190"/>
          <a:ext cx="11782850" cy="6528125"/>
        </p:xfrm>
        <a:graphic>
          <a:graphicData uri="http://schemas.openxmlformats.org/drawingml/2006/table">
            <a:tbl>
              <a:tblPr firstRow="1" firstCol="1" bandRow="1">
                <a:noFill/>
              </a:tblPr>
              <a:tblGrid>
                <a:gridCol w="1804725">
                  <a:extLst>
                    <a:ext uri="{9D8B030D-6E8A-4147-A177-3AD203B41FA5}">
                      <a16:colId xmlns:a16="http://schemas.microsoft.com/office/drawing/2014/main" val="20000"/>
                    </a:ext>
                  </a:extLst>
                </a:gridCol>
                <a:gridCol w="6134500">
                  <a:extLst>
                    <a:ext uri="{9D8B030D-6E8A-4147-A177-3AD203B41FA5}">
                      <a16:colId xmlns:a16="http://schemas.microsoft.com/office/drawing/2014/main" val="20001"/>
                    </a:ext>
                  </a:extLst>
                </a:gridCol>
                <a:gridCol w="3843625">
                  <a:extLst>
                    <a:ext uri="{9D8B030D-6E8A-4147-A177-3AD203B41FA5}">
                      <a16:colId xmlns:a16="http://schemas.microsoft.com/office/drawing/2014/main" val="20002"/>
                    </a:ext>
                  </a:extLst>
                </a:gridCol>
              </a:tblGrid>
              <a:tr h="1422550">
                <a:tc>
                  <a:txBody>
                    <a:bodyPr/>
                    <a:lstStyle/>
                    <a:p>
                      <a:pPr marL="0" marR="0" lvl="0" indent="0" algn="l" rtl="0">
                        <a:lnSpc>
                          <a:spcPct val="107000"/>
                        </a:lnSpc>
                        <a:spcBef>
                          <a:spcPts val="0"/>
                        </a:spcBef>
                        <a:spcAft>
                          <a:spcPts val="0"/>
                        </a:spcAft>
                        <a:buNone/>
                      </a:pPr>
                      <a:r>
                        <a:rPr lang="en-US" sz="1400"/>
                        <a:t>Consistency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offers eventual consistency (This means that updates to data will eventually propagate across all replicas but may not be immediately consistent.)</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provides various consistency levels, including strong consistency, bounded staleness, session consistency, and eventual consistency. You can choose the consistency level based on your application requirements.</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0"/>
                  </a:ext>
                </a:extLst>
              </a:tr>
              <a:tr h="1243750">
                <a:tc>
                  <a:txBody>
                    <a:bodyPr/>
                    <a:lstStyle/>
                    <a:p>
                      <a:pPr marL="0" marR="0" lvl="0" indent="0" algn="l" rtl="0">
                        <a:lnSpc>
                          <a:spcPct val="107000"/>
                        </a:lnSpc>
                        <a:spcBef>
                          <a:spcPts val="0"/>
                        </a:spcBef>
                        <a:spcAft>
                          <a:spcPts val="0"/>
                        </a:spcAft>
                        <a:buNone/>
                      </a:pPr>
                      <a:r>
                        <a:rPr lang="en-US" sz="1400"/>
                        <a:t>Scalability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is designed for massive scale and can handle large volumes of structured data. It automatically partitions data to scale horizontally.</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designed for global distribution and provides automatic scaling of throughput and storage across multiple regions. It allows you to scale both storage and throughput independently.</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1"/>
                  </a:ext>
                </a:extLst>
              </a:tr>
              <a:tr h="1896350">
                <a:tc>
                  <a:txBody>
                    <a:bodyPr/>
                    <a:lstStyle/>
                    <a:p>
                      <a:pPr marL="0" marR="0" lvl="0" indent="0" algn="l" rtl="0">
                        <a:lnSpc>
                          <a:spcPct val="107000"/>
                        </a:lnSpc>
                        <a:spcBef>
                          <a:spcPts val="0"/>
                        </a:spcBef>
                        <a:spcAft>
                          <a:spcPts val="0"/>
                        </a:spcAft>
                        <a:buNone/>
                      </a:pPr>
                      <a:r>
                        <a:rPr lang="en-US" sz="1400"/>
                        <a:t>Querying</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supports basic querying capabilities using partition and row keys. It does not support complex queries or secondary indexes.</a:t>
                      </a:r>
                      <a:endParaRPr sz="1200"/>
                    </a:p>
                    <a:p>
                      <a:pPr marL="0" marR="0" lvl="0" indent="0" algn="l" rtl="0">
                        <a:lnSpc>
                          <a:spcPct val="107000"/>
                        </a:lnSpc>
                        <a:spcBef>
                          <a:spcPts val="800"/>
                        </a:spcBef>
                        <a:spcAft>
                          <a:spcPts val="0"/>
                        </a:spcAft>
                        <a:buNone/>
                      </a:pPr>
                      <a:r>
                        <a:rPr lang="en-US" sz="1400"/>
                        <a:t> </a:t>
                      </a:r>
                      <a:endParaRPr sz="1200"/>
                    </a:p>
                    <a:p>
                      <a:pPr marL="0" marR="0" lvl="0" indent="0" algn="l" rtl="0">
                        <a:lnSpc>
                          <a:spcPct val="107000"/>
                        </a:lnSpc>
                        <a:spcBef>
                          <a:spcPts val="800"/>
                        </a:spcBef>
                        <a:spcAft>
                          <a:spcPts val="0"/>
                        </a:spcAft>
                        <a:buNone/>
                      </a:pPr>
                      <a:r>
                        <a:rPr lang="en-US" sz="1400"/>
                        <a:t>Azure Table Storage is limited to simple key-based retrieval and does not support complex queries or SQL-like syntax.</a:t>
                      </a:r>
                      <a:endParaRPr sz="1200"/>
                    </a:p>
                    <a:p>
                      <a:pPr marL="0" marR="0" lvl="0" indent="0" algn="l" rtl="0">
                        <a:lnSpc>
                          <a:spcPct val="107000"/>
                        </a:lnSpc>
                        <a:spcBef>
                          <a:spcPts val="800"/>
                        </a:spcBef>
                        <a:spcAft>
                          <a:spcPts val="0"/>
                        </a:spcAft>
                        <a:buNone/>
                      </a:pPr>
                      <a:r>
                        <a:rPr lang="en-US" sz="1400"/>
                        <a:t> </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 </a:t>
                      </a:r>
                      <a:endParaRPr sz="1200"/>
                    </a:p>
                    <a:p>
                      <a:pPr marL="0" marR="0" lvl="0" indent="0" algn="l" rtl="0">
                        <a:lnSpc>
                          <a:spcPct val="107000"/>
                        </a:lnSpc>
                        <a:spcBef>
                          <a:spcPts val="800"/>
                        </a:spcBef>
                        <a:spcAft>
                          <a:spcPts val="0"/>
                        </a:spcAft>
                        <a:buNone/>
                      </a:pPr>
                      <a:r>
                        <a:rPr lang="en-US" sz="1400"/>
                        <a:t>Azure Cosmos DB provides robust support for complex queries, including filtering, sorting, aggregations, and joins, using its SQL-like query language.</a:t>
                      </a:r>
                      <a:endParaRPr sz="1200"/>
                    </a:p>
                    <a:p>
                      <a:pPr marL="0" marR="0" lvl="0" indent="0" algn="l" rtl="0">
                        <a:lnSpc>
                          <a:spcPct val="107000"/>
                        </a:lnSpc>
                        <a:spcBef>
                          <a:spcPts val="800"/>
                        </a:spcBef>
                        <a:spcAft>
                          <a:spcPts val="0"/>
                        </a:spcAft>
                        <a:buNone/>
                      </a:pPr>
                      <a:r>
                        <a:rPr lang="en-US" sz="1400"/>
                        <a:t> </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2"/>
                  </a:ext>
                </a:extLst>
              </a:tr>
              <a:tr h="721725">
                <a:tc>
                  <a:txBody>
                    <a:bodyPr/>
                    <a:lstStyle/>
                    <a:p>
                      <a:pPr marL="0" marR="0" lvl="0" indent="0" algn="l" rtl="0">
                        <a:lnSpc>
                          <a:spcPct val="107000"/>
                        </a:lnSpc>
                        <a:spcBef>
                          <a:spcPts val="0"/>
                        </a:spcBef>
                        <a:spcAft>
                          <a:spcPts val="0"/>
                        </a:spcAft>
                        <a:buNone/>
                      </a:pPr>
                      <a:r>
                        <a:rPr lang="en-US" sz="1400"/>
                        <a:t>Indexing</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does not offer indexing options beyond the partition and row keys, which limits its querying capabilities.</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Cosmos DB automatically indexes all properties, facilitating efficient query execution.</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3"/>
                  </a:ext>
                </a:extLst>
              </a:tr>
              <a:tr h="1243750">
                <a:tc>
                  <a:txBody>
                    <a:bodyPr/>
                    <a:lstStyle/>
                    <a:p>
                      <a:pPr marL="0" marR="0" lvl="0" indent="0" algn="l" rtl="0">
                        <a:lnSpc>
                          <a:spcPct val="107000"/>
                        </a:lnSpc>
                        <a:spcBef>
                          <a:spcPts val="0"/>
                        </a:spcBef>
                        <a:spcAft>
                          <a:spcPts val="0"/>
                        </a:spcAft>
                        <a:buNone/>
                      </a:pPr>
                      <a:r>
                        <a:rPr lang="en-US" sz="1400"/>
                        <a:t>Global Distribution</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Table Storage supports replication within a single region or across multiple regions using geo-replication.</a:t>
                      </a:r>
                      <a:endParaRPr sz="1200">
                        <a:latin typeface="Calibri"/>
                        <a:ea typeface="Calibri"/>
                        <a:cs typeface="Calibri"/>
                        <a:sym typeface="Calibri"/>
                      </a:endParaRPr>
                    </a:p>
                  </a:txBody>
                  <a:tcPr marL="43075" marR="43075" marT="0" marB="0"/>
                </a:tc>
                <a:tc>
                  <a:txBody>
                    <a:bodyPr/>
                    <a:lstStyle/>
                    <a:p>
                      <a:pPr marL="0" marR="0" lvl="0" indent="0" algn="l" rtl="0">
                        <a:lnSpc>
                          <a:spcPct val="107000"/>
                        </a:lnSpc>
                        <a:spcBef>
                          <a:spcPts val="0"/>
                        </a:spcBef>
                        <a:spcAft>
                          <a:spcPts val="0"/>
                        </a:spcAft>
                        <a:buNone/>
                      </a:pPr>
                      <a:r>
                        <a:rPr lang="en-US" sz="1400"/>
                        <a:t>Azure Cosmos DB is globally distributed by default and allows you to replicate data across multiple Azure regions with a click of a button. It provides low-latency access to data from any region.</a:t>
                      </a:r>
                      <a:endParaRPr sz="1200">
                        <a:latin typeface="Calibri"/>
                        <a:ea typeface="Calibri"/>
                        <a:cs typeface="Calibri"/>
                        <a:sym typeface="Calibri"/>
                      </a:endParaRPr>
                    </a:p>
                  </a:txBody>
                  <a:tcPr marL="43075" marR="43075"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2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77" name="Google Shape;3577;p217"/>
          <p:cNvGraphicFramePr/>
          <p:nvPr/>
        </p:nvGraphicFramePr>
        <p:xfrm>
          <a:off x="460991" y="439452"/>
          <a:ext cx="11233150" cy="6154400"/>
        </p:xfrm>
        <a:graphic>
          <a:graphicData uri="http://schemas.openxmlformats.org/drawingml/2006/table">
            <a:tbl>
              <a:tblPr firstRow="1" firstCol="1" bandRow="1">
                <a:noFill/>
              </a:tblPr>
              <a:tblGrid>
                <a:gridCol w="1720525">
                  <a:extLst>
                    <a:ext uri="{9D8B030D-6E8A-4147-A177-3AD203B41FA5}">
                      <a16:colId xmlns:a16="http://schemas.microsoft.com/office/drawing/2014/main" val="20000"/>
                    </a:ext>
                  </a:extLst>
                </a:gridCol>
                <a:gridCol w="5848325">
                  <a:extLst>
                    <a:ext uri="{9D8B030D-6E8A-4147-A177-3AD203B41FA5}">
                      <a16:colId xmlns:a16="http://schemas.microsoft.com/office/drawing/2014/main" val="20001"/>
                    </a:ext>
                  </a:extLst>
                </a:gridCol>
                <a:gridCol w="3664300">
                  <a:extLst>
                    <a:ext uri="{9D8B030D-6E8A-4147-A177-3AD203B41FA5}">
                      <a16:colId xmlns:a16="http://schemas.microsoft.com/office/drawing/2014/main" val="20002"/>
                    </a:ext>
                  </a:extLst>
                </a:gridCol>
              </a:tblGrid>
              <a:tr h="1194700">
                <a:tc>
                  <a:txBody>
                    <a:bodyPr/>
                    <a:lstStyle/>
                    <a:p>
                      <a:pPr marL="0" marR="0" lvl="0" indent="0" algn="l" rtl="0">
                        <a:lnSpc>
                          <a:spcPct val="107000"/>
                        </a:lnSpc>
                        <a:spcBef>
                          <a:spcPts val="0"/>
                        </a:spcBef>
                        <a:spcAft>
                          <a:spcPts val="0"/>
                        </a:spcAft>
                        <a:buNone/>
                      </a:pPr>
                      <a:r>
                        <a:rPr lang="en-US" sz="1200"/>
                        <a:t>Pricing</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Table Storage offers a simple pricing model based on data storage and transactions (read/write/delete operations).</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Cosmos DB offers a more complex pricing model based on provisioned throughput, storage, and data transfer. It provides options for autoscaling throughput based on demand.</a:t>
                      </a:r>
                      <a:endParaRPr sz="1100">
                        <a:latin typeface="Calibri"/>
                        <a:ea typeface="Calibri"/>
                        <a:cs typeface="Calibri"/>
                        <a:sym typeface="Calibri"/>
                      </a:endParaRPr>
                    </a:p>
                  </a:txBody>
                  <a:tcPr marL="50850" marR="50850" marT="0" marB="0"/>
                </a:tc>
                <a:extLst>
                  <a:ext uri="{0D108BD9-81ED-4DB2-BD59-A6C34878D82A}">
                    <a16:rowId xmlns:a16="http://schemas.microsoft.com/office/drawing/2014/main" val="10000"/>
                  </a:ext>
                </a:extLst>
              </a:tr>
              <a:tr h="4959700">
                <a:tc>
                  <a:txBody>
                    <a:bodyPr/>
                    <a:lstStyle/>
                    <a:p>
                      <a:pPr marL="0" marR="0" lvl="0" indent="0" algn="l" rtl="0">
                        <a:lnSpc>
                          <a:spcPct val="107000"/>
                        </a:lnSpc>
                        <a:spcBef>
                          <a:spcPts val="0"/>
                        </a:spcBef>
                        <a:spcAft>
                          <a:spcPts val="0"/>
                        </a:spcAft>
                        <a:buNone/>
                      </a:pPr>
                      <a:r>
                        <a:rPr lang="en-US" sz="1200"/>
                        <a:t>Use Case</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Azure Table Storage is suitable for storing semi-structured data, logging data, sensor data, and simple key-value data.</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Azure Table Storage is a cost-effective solution for storing large volumes of structured data with simple querying requirements,</a:t>
                      </a:r>
                      <a:endParaRPr sz="1100"/>
                    </a:p>
                    <a:p>
                      <a:pPr marL="0" marR="0" lvl="0" indent="0" algn="l" rtl="0">
                        <a:lnSpc>
                          <a:spcPct val="107000"/>
                        </a:lnSpc>
                        <a:spcBef>
                          <a:spcPts val="800"/>
                        </a:spcBef>
                        <a:spcAft>
                          <a:spcPts val="0"/>
                        </a:spcAft>
                        <a:buNone/>
                      </a:pPr>
                      <a:r>
                        <a:rPr lang="en-US" sz="1200"/>
                        <a:t> </a:t>
                      </a:r>
                      <a:endParaRPr sz="1100">
                        <a:latin typeface="Calibri"/>
                        <a:ea typeface="Calibri"/>
                        <a:cs typeface="Calibri"/>
                        <a:sym typeface="Calibri"/>
                      </a:endParaRPr>
                    </a:p>
                  </a:txBody>
                  <a:tcPr marL="50850" marR="50850" marT="0" marB="0"/>
                </a:tc>
                <a:tc>
                  <a:txBody>
                    <a:bodyPr/>
                    <a:lstStyle/>
                    <a:p>
                      <a:pPr marL="0" marR="0" lvl="0" indent="0" algn="l" rtl="0">
                        <a:lnSpc>
                          <a:spcPct val="107000"/>
                        </a:lnSpc>
                        <a:spcBef>
                          <a:spcPts val="0"/>
                        </a:spcBef>
                        <a:spcAft>
                          <a:spcPts val="0"/>
                        </a:spcAft>
                        <a:buNone/>
                      </a:pPr>
                      <a:r>
                        <a:rPr lang="en-US" sz="1200"/>
                        <a:t>Cosmos DB is suitable for a wide range of use cases, including web and mobile applications, IoT applications, real-time analytics, gaming, and e-commerce applications that require low-latency, globally distributed data access.</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Azure Cosmos DB is a fully managed, globally distributed database service designed for building highly scalable and responsive applications with flexible data models and consistency levels.</a:t>
                      </a:r>
                      <a:endParaRPr sz="1100"/>
                    </a:p>
                    <a:p>
                      <a:pPr marL="0" marR="0" lvl="0" indent="0" algn="l" rtl="0">
                        <a:lnSpc>
                          <a:spcPct val="107000"/>
                        </a:lnSpc>
                        <a:spcBef>
                          <a:spcPts val="800"/>
                        </a:spcBef>
                        <a:spcAft>
                          <a:spcPts val="0"/>
                        </a:spcAft>
                        <a:buNone/>
                      </a:pPr>
                      <a:r>
                        <a:rPr lang="en-US" sz="1200"/>
                        <a:t> </a:t>
                      </a:r>
                      <a:endParaRPr sz="1100"/>
                    </a:p>
                    <a:p>
                      <a:pPr marL="0" marR="0" lvl="0" indent="0" algn="l" rtl="0">
                        <a:lnSpc>
                          <a:spcPct val="107000"/>
                        </a:lnSpc>
                        <a:spcBef>
                          <a:spcPts val="800"/>
                        </a:spcBef>
                        <a:spcAft>
                          <a:spcPts val="0"/>
                        </a:spcAft>
                        <a:buNone/>
                      </a:pPr>
                      <a:r>
                        <a:rPr lang="en-US" sz="1200"/>
                        <a:t>The choice between the two depends on your specific requirements for scalability, consistency, querying, and global distribution.</a:t>
                      </a:r>
                      <a:endParaRPr sz="1100">
                        <a:latin typeface="Calibri"/>
                        <a:ea typeface="Calibri"/>
                        <a:cs typeface="Calibri"/>
                        <a:sym typeface="Calibri"/>
                      </a:endParaRPr>
                    </a:p>
                  </a:txBody>
                  <a:tcPr marL="50850" marR="5085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sp>
        <p:nvSpPr>
          <p:cNvPr id="3582" name="Google Shape;3582;p2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3583" name="Google Shape;3583;p218"/>
          <p:cNvGraphicFramePr/>
          <p:nvPr/>
        </p:nvGraphicFramePr>
        <p:xfrm>
          <a:off x="297814" y="365125"/>
          <a:ext cx="11579225" cy="6208425"/>
        </p:xfrm>
        <a:graphic>
          <a:graphicData uri="http://schemas.openxmlformats.org/drawingml/2006/table">
            <a:tbl>
              <a:tblPr firstRow="1" firstCol="1" bandRow="1">
                <a:noFill/>
              </a:tblPr>
              <a:tblGrid>
                <a:gridCol w="3076400">
                  <a:extLst>
                    <a:ext uri="{9D8B030D-6E8A-4147-A177-3AD203B41FA5}">
                      <a16:colId xmlns:a16="http://schemas.microsoft.com/office/drawing/2014/main" val="20000"/>
                    </a:ext>
                  </a:extLst>
                </a:gridCol>
                <a:gridCol w="4162700">
                  <a:extLst>
                    <a:ext uri="{9D8B030D-6E8A-4147-A177-3AD203B41FA5}">
                      <a16:colId xmlns:a16="http://schemas.microsoft.com/office/drawing/2014/main" val="20001"/>
                    </a:ext>
                  </a:extLst>
                </a:gridCol>
                <a:gridCol w="4340125">
                  <a:extLst>
                    <a:ext uri="{9D8B030D-6E8A-4147-A177-3AD203B41FA5}">
                      <a16:colId xmlns:a16="http://schemas.microsoft.com/office/drawing/2014/main" val="20002"/>
                    </a:ext>
                  </a:extLst>
                </a:gridCol>
              </a:tblGrid>
              <a:tr h="402750">
                <a:tc>
                  <a:txBody>
                    <a:bodyPr/>
                    <a:lstStyle/>
                    <a:p>
                      <a:pPr marL="0" marR="0" lvl="0" indent="0" algn="l" rtl="0">
                        <a:lnSpc>
                          <a:spcPct val="107000"/>
                        </a:lnSpc>
                        <a:spcBef>
                          <a:spcPts val="0"/>
                        </a:spcBef>
                        <a:spcAft>
                          <a:spcPts val="0"/>
                        </a:spcAft>
                        <a:buNone/>
                      </a:pPr>
                      <a:r>
                        <a:rPr lang="en-US" sz="20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Table Storage: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Cosmos DB:</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824075">
                <a:tc>
                  <a:txBody>
                    <a:bodyPr/>
                    <a:lstStyle/>
                    <a:p>
                      <a:pPr marL="0" marR="0" lvl="0" indent="0" algn="l" rtl="0">
                        <a:lnSpc>
                          <a:spcPct val="107000"/>
                        </a:lnSpc>
                        <a:spcBef>
                          <a:spcPts val="0"/>
                        </a:spcBef>
                        <a:spcAft>
                          <a:spcPts val="0"/>
                        </a:spcAft>
                        <a:buNone/>
                      </a:pPr>
                      <a:r>
                        <a:rPr lang="en-US" sz="2000"/>
                        <a:t>Schema Flexibility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Flexible schema within a table.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No rigid schema; supports dynamic schema and polymorphism.</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245400">
                <a:tc>
                  <a:txBody>
                    <a:bodyPr/>
                    <a:lstStyle/>
                    <a:p>
                      <a:pPr marL="0" marR="0" lvl="0" indent="0" algn="l" rtl="0">
                        <a:lnSpc>
                          <a:spcPct val="107000"/>
                        </a:lnSpc>
                        <a:spcBef>
                          <a:spcPts val="0"/>
                        </a:spcBef>
                        <a:spcAft>
                          <a:spcPts val="0"/>
                        </a:spcAft>
                        <a:buNone/>
                      </a:pPr>
                      <a:r>
                        <a:rPr lang="en-US" sz="2000"/>
                        <a:t>Querying</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Basic querying using partition and row keys.</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Rich querying using SQL-like queries, supporting complex conditions and indexing.</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824075">
                <a:tc>
                  <a:txBody>
                    <a:bodyPr/>
                    <a:lstStyle/>
                    <a:p>
                      <a:pPr marL="0" marR="0" lvl="0" indent="0" algn="l" rtl="0">
                        <a:lnSpc>
                          <a:spcPct val="107000"/>
                        </a:lnSpc>
                        <a:spcBef>
                          <a:spcPts val="0"/>
                        </a:spcBef>
                        <a:spcAft>
                          <a:spcPts val="0"/>
                        </a:spcAft>
                        <a:buNone/>
                      </a:pPr>
                      <a:r>
                        <a:rPr lang="en-US" sz="2000"/>
                        <a:t>Consistency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Eventual consistency.</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Multiple consistency levels, including strong consistency.</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245400">
                <a:tc>
                  <a:txBody>
                    <a:bodyPr/>
                    <a:lstStyle/>
                    <a:p>
                      <a:pPr marL="0" marR="0" lvl="0" indent="0" algn="l" rtl="0">
                        <a:spcBef>
                          <a:spcPts val="0"/>
                        </a:spcBef>
                        <a:spcAft>
                          <a:spcPts val="0"/>
                        </a:spcAft>
                        <a:buNone/>
                      </a:pPr>
                      <a:r>
                        <a:rPr lang="en-US" sz="1800"/>
                        <a:t>Global Distribution:</a:t>
                      </a:r>
                      <a:endParaRPr/>
                    </a:p>
                    <a:p>
                      <a:pPr marL="0" marR="0" lvl="0" indent="0" algn="l" rtl="0">
                        <a:lnSpc>
                          <a:spcPct val="107000"/>
                        </a:lnSpc>
                        <a:spcBef>
                          <a:spcPts val="0"/>
                        </a:spcBef>
                        <a:spcAft>
                          <a:spcPts val="0"/>
                        </a:spcAft>
                        <a:buNone/>
                      </a:pPr>
                      <a:r>
                        <a:rPr lang="en-US" sz="20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Supports replication within a single region or across multiple regions.</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Globally distributed by default, allowing data replication across multiple Azure regions.</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666725">
                <a:tc>
                  <a:txBody>
                    <a:bodyPr/>
                    <a:lstStyle/>
                    <a:p>
                      <a:pPr marL="0" marR="0" lvl="0" indent="0" algn="l" rtl="0">
                        <a:spcBef>
                          <a:spcPts val="0"/>
                        </a:spcBef>
                        <a:spcAft>
                          <a:spcPts val="0"/>
                        </a:spcAft>
                        <a:buNone/>
                      </a:pPr>
                      <a:r>
                        <a:rPr lang="en-US" sz="1800"/>
                        <a:t> </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If you have simple key-value storage needs with a flexible schema, Azure Table Storage may suffice.</a:t>
                      </a:r>
                      <a:endParaRPr sz="18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If you need a more structured and feature-rich data model, especially for complex querying scenarios, Azure Cosmos DB may be a better fit. </a:t>
                      </a:r>
                      <a:endParaRPr sz="180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219"/>
          <p:cNvSpPr txBox="1">
            <a:spLocks noGrp="1"/>
          </p:cNvSpPr>
          <p:nvPr>
            <p:ph type="title"/>
          </p:nvPr>
        </p:nvSpPr>
        <p:spPr>
          <a:xfrm>
            <a:off x="2108734"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b="1"/>
              <a:t>Challenge, Strategy, POCs, STAR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2"/>
        <p:cNvGrpSpPr/>
        <p:nvPr/>
      </p:nvGrpSpPr>
      <p:grpSpPr>
        <a:xfrm>
          <a:off x="0" y="0"/>
          <a:ext cx="0" cy="0"/>
          <a:chOff x="0" y="0"/>
          <a:chExt cx="0" cy="0"/>
        </a:xfrm>
      </p:grpSpPr>
      <p:sp>
        <p:nvSpPr>
          <p:cNvPr id="3593" name="Google Shape;3593;p2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594" name="Google Shape;3594;p2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rgbClr val="0D0D0D"/>
              </a:buClr>
              <a:buSzPct val="100000"/>
              <a:buChar char="•"/>
            </a:pPr>
            <a:r>
              <a:rPr lang="en-US" sz="1800" b="1">
                <a:solidFill>
                  <a:srgbClr val="0D0D0D"/>
                </a:solidFill>
                <a:latin typeface="Arial"/>
                <a:ea typeface="Arial"/>
                <a:cs typeface="Arial"/>
                <a:sym typeface="Arial"/>
              </a:rPr>
              <a:t>Legacy System Integration</a:t>
            </a:r>
            <a:r>
              <a:rPr lang="en-US" sz="1800">
                <a:solidFill>
                  <a:srgbClr val="0D0D0D"/>
                </a:solidFill>
                <a:latin typeface="Arial"/>
                <a:ea typeface="Arial"/>
                <a:cs typeface="Arial"/>
                <a:sym typeface="Arial"/>
              </a:rPr>
              <a:t>: Integrating new .NET solutions with legacy systems may pose challenges due to technology stack differences and communication protocols.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Complex Business Logic</a:t>
            </a:r>
            <a:r>
              <a:rPr lang="en-US" sz="1800">
                <a:solidFill>
                  <a:srgbClr val="0D0D0D"/>
                </a:solidFill>
                <a:latin typeface="Arial"/>
                <a:ea typeface="Arial"/>
                <a:cs typeface="Arial"/>
                <a:sym typeface="Arial"/>
              </a:rPr>
              <a:t>: Handling intricate business logic and domain-specific requirements while maintaining code clarity and scalability.</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Performance Bottlenecks</a:t>
            </a:r>
            <a:r>
              <a:rPr lang="en-US" sz="1800">
                <a:solidFill>
                  <a:srgbClr val="0D0D0D"/>
                </a:solidFill>
                <a:latin typeface="Arial"/>
                <a:ea typeface="Arial"/>
                <a:cs typeface="Arial"/>
                <a:sym typeface="Arial"/>
              </a:rPr>
              <a:t>: Identifying and resolving performance bottlenecks in .NET applications, databases, and external dependencies.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Security Vulnerabilities</a:t>
            </a:r>
            <a:r>
              <a:rPr lang="en-US" sz="1800">
                <a:solidFill>
                  <a:srgbClr val="0D0D0D"/>
                </a:solidFill>
                <a:latin typeface="Arial"/>
                <a:ea typeface="Arial"/>
                <a:cs typeface="Arial"/>
                <a:sym typeface="Arial"/>
              </a:rPr>
              <a:t>: Mitigating security risks such as SQL injection, cross-site scripting (XSS), and authentication/authorization flaws.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Data Management</a:t>
            </a:r>
            <a:r>
              <a:rPr lang="en-US" sz="1800">
                <a:solidFill>
                  <a:srgbClr val="0D0D0D"/>
                </a:solidFill>
                <a:latin typeface="Arial"/>
                <a:ea typeface="Arial"/>
                <a:cs typeface="Arial"/>
                <a:sym typeface="Arial"/>
              </a:rPr>
              <a:t>: Efficiently managing data storage, retrieval, and processing while ensuring data integrity and confidentiality.</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Third-Party Dependencies</a:t>
            </a:r>
            <a:r>
              <a:rPr lang="en-US" sz="1800">
                <a:solidFill>
                  <a:srgbClr val="0D0D0D"/>
                </a:solidFill>
                <a:latin typeface="Arial"/>
                <a:ea typeface="Arial"/>
                <a:cs typeface="Arial"/>
                <a:sym typeface="Arial"/>
              </a:rPr>
              <a:t>: Evaluating and integrating third-party libraries, frameworks, and services into the solution architecture.</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Scalability and Elasticity</a:t>
            </a:r>
            <a:r>
              <a:rPr lang="en-US" sz="1800">
                <a:solidFill>
                  <a:srgbClr val="0D0D0D"/>
                </a:solidFill>
                <a:latin typeface="Arial"/>
                <a:ea typeface="Arial"/>
                <a:cs typeface="Arial"/>
                <a:sym typeface="Arial"/>
              </a:rPr>
              <a:t>: Ensuring the solution can scale dynamically to handle increasing user loads and resource demands.</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rgbClr val="0D0D0D"/>
              </a:buClr>
              <a:buSzPct val="100000"/>
              <a:buChar char="•"/>
            </a:pPr>
            <a:r>
              <a:rPr lang="en-US" sz="1800" b="1">
                <a:solidFill>
                  <a:srgbClr val="0D0D0D"/>
                </a:solidFill>
                <a:latin typeface="Arial"/>
                <a:ea typeface="Arial"/>
                <a:cs typeface="Arial"/>
                <a:sym typeface="Arial"/>
              </a:rPr>
              <a:t>Cost Management</a:t>
            </a:r>
            <a:r>
              <a:rPr lang="en-US" sz="1800">
                <a:solidFill>
                  <a:srgbClr val="0D0D0D"/>
                </a:solidFill>
                <a:latin typeface="Arial"/>
                <a:ea typeface="Arial"/>
                <a:cs typeface="Arial"/>
                <a:sym typeface="Arial"/>
              </a:rPr>
              <a:t>: Optimizing infrastructure costs and resource utilization to ensure cost-effectiveness without compromising performance and scalability.</a:t>
            </a:r>
            <a:endParaRPr sz="1800">
              <a:latin typeface="Times New Roman"/>
              <a:ea typeface="Times New Roman"/>
              <a:cs typeface="Times New Roman"/>
              <a:sym typeface="Times New Roman"/>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graphicFrame>
        <p:nvGraphicFramePr>
          <p:cNvPr id="3605" name="Google Shape;3605;p222"/>
          <p:cNvGraphicFramePr/>
          <p:nvPr/>
        </p:nvGraphicFramePr>
        <p:xfrm>
          <a:off x="221381" y="835044"/>
          <a:ext cx="11598450" cy="5779225"/>
        </p:xfrm>
        <a:graphic>
          <a:graphicData uri="http://schemas.openxmlformats.org/drawingml/2006/table">
            <a:tbl>
              <a:tblPr>
                <a:noFill/>
              </a:tblPr>
              <a:tblGrid>
                <a:gridCol w="1886175">
                  <a:extLst>
                    <a:ext uri="{9D8B030D-6E8A-4147-A177-3AD203B41FA5}">
                      <a16:colId xmlns:a16="http://schemas.microsoft.com/office/drawing/2014/main" val="20000"/>
                    </a:ext>
                  </a:extLst>
                </a:gridCol>
                <a:gridCol w="4252025">
                  <a:extLst>
                    <a:ext uri="{9D8B030D-6E8A-4147-A177-3AD203B41FA5}">
                      <a16:colId xmlns:a16="http://schemas.microsoft.com/office/drawing/2014/main" val="20001"/>
                    </a:ext>
                  </a:extLst>
                </a:gridCol>
                <a:gridCol w="1208800">
                  <a:extLst>
                    <a:ext uri="{9D8B030D-6E8A-4147-A177-3AD203B41FA5}">
                      <a16:colId xmlns:a16="http://schemas.microsoft.com/office/drawing/2014/main" val="20002"/>
                    </a:ext>
                  </a:extLst>
                </a:gridCol>
                <a:gridCol w="3260750">
                  <a:extLst>
                    <a:ext uri="{9D8B030D-6E8A-4147-A177-3AD203B41FA5}">
                      <a16:colId xmlns:a16="http://schemas.microsoft.com/office/drawing/2014/main" val="20003"/>
                    </a:ext>
                  </a:extLst>
                </a:gridCol>
                <a:gridCol w="990700">
                  <a:extLst>
                    <a:ext uri="{9D8B030D-6E8A-4147-A177-3AD203B41FA5}">
                      <a16:colId xmlns:a16="http://schemas.microsoft.com/office/drawing/2014/main" val="20004"/>
                    </a:ext>
                  </a:extLst>
                </a:gridCol>
              </a:tblGrid>
              <a:tr h="797225">
                <a:tc>
                  <a:txBody>
                    <a:bodyPr/>
                    <a:lstStyle/>
                    <a:p>
                      <a:pPr marL="0" marR="0" lvl="0" indent="0" algn="l" rtl="0">
                        <a:spcBef>
                          <a:spcPts val="0"/>
                        </a:spcBef>
                        <a:spcAft>
                          <a:spcPts val="0"/>
                        </a:spcAft>
                        <a:buNone/>
                      </a:pPr>
                      <a:r>
                        <a:rPr lang="en-US" sz="2000" b="1"/>
                        <a:t>Requirement ID</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Requirement Description</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Priority</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Functional/Non-Functional</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Status</a:t>
                      </a:r>
                      <a:endParaRPr/>
                    </a:p>
                  </a:txBody>
                  <a:tcPr marL="47575" marR="47575" marT="23775" marB="2377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64975">
                <a:tc>
                  <a:txBody>
                    <a:bodyPr/>
                    <a:lstStyle/>
                    <a:p>
                      <a:pPr marL="0" marR="0" lvl="0" indent="0" algn="l" rtl="0">
                        <a:spcBef>
                          <a:spcPts val="0"/>
                        </a:spcBef>
                        <a:spcAft>
                          <a:spcPts val="0"/>
                        </a:spcAft>
                        <a:buNone/>
                      </a:pPr>
                      <a:r>
                        <a:rPr lang="en-US" sz="2000"/>
                        <a:t>REQ001</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User authentication</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64975">
                <a:tc>
                  <a:txBody>
                    <a:bodyPr/>
                    <a:lstStyle/>
                    <a:p>
                      <a:pPr marL="0" marR="0" lvl="0" indent="0" algn="l" rtl="0">
                        <a:spcBef>
                          <a:spcPts val="0"/>
                        </a:spcBef>
                        <a:spcAft>
                          <a:spcPts val="0"/>
                        </a:spcAft>
                        <a:buNone/>
                      </a:pPr>
                      <a:r>
                        <a:rPr lang="en-US" sz="2000"/>
                        <a:t>REQ002</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Role-based access control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64975">
                <a:tc>
                  <a:txBody>
                    <a:bodyPr/>
                    <a:lstStyle/>
                    <a:p>
                      <a:pPr marL="0" marR="0" lvl="0" indent="0" algn="l" rtl="0">
                        <a:spcBef>
                          <a:spcPts val="0"/>
                        </a:spcBef>
                        <a:spcAft>
                          <a:spcPts val="0"/>
                        </a:spcAft>
                        <a:buNone/>
                      </a:pPr>
                      <a:r>
                        <a:rPr lang="en-US" sz="2000"/>
                        <a:t>REQ003</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Real-time data processing</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64975">
                <a:tc>
                  <a:txBody>
                    <a:bodyPr/>
                    <a:lstStyle/>
                    <a:p>
                      <a:pPr marL="0" marR="0" lvl="0" indent="0" algn="l" rtl="0">
                        <a:spcBef>
                          <a:spcPts val="0"/>
                        </a:spcBef>
                        <a:spcAft>
                          <a:spcPts val="0"/>
                        </a:spcAft>
                        <a:buNone/>
                      </a:pPr>
                      <a:r>
                        <a:rPr lang="en-US" sz="2000"/>
                        <a:t>REQ004</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Integration with external systems</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64975">
                <a:tc>
                  <a:txBody>
                    <a:bodyPr/>
                    <a:lstStyle/>
                    <a:p>
                      <a:pPr marL="0" marR="0" lvl="0" indent="0" algn="l" rtl="0">
                        <a:spcBef>
                          <a:spcPts val="0"/>
                        </a:spcBef>
                        <a:spcAft>
                          <a:spcPts val="0"/>
                        </a:spcAft>
                        <a:buNone/>
                      </a:pPr>
                      <a:r>
                        <a:rPr lang="en-US" sz="2000"/>
                        <a:t>REQ005</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 availability and fault tolerance</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64975">
                <a:tc>
                  <a:txBody>
                    <a:bodyPr/>
                    <a:lstStyle/>
                    <a:p>
                      <a:pPr marL="0" marR="0" lvl="0" indent="0" algn="l" rtl="0">
                        <a:spcBef>
                          <a:spcPts val="0"/>
                        </a:spcBef>
                        <a:spcAft>
                          <a:spcPts val="0"/>
                        </a:spcAft>
                        <a:buNone/>
                      </a:pPr>
                      <a:r>
                        <a:rPr lang="en-US" sz="2000"/>
                        <a:t>REQ006</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Scalability</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797225">
                <a:tc>
                  <a:txBody>
                    <a:bodyPr/>
                    <a:lstStyle/>
                    <a:p>
                      <a:pPr marL="0" marR="0" lvl="0" indent="0" algn="l" rtl="0">
                        <a:spcBef>
                          <a:spcPts val="0"/>
                        </a:spcBef>
                        <a:spcAft>
                          <a:spcPts val="0"/>
                        </a:spcAft>
                        <a:buNone/>
                      </a:pPr>
                      <a:r>
                        <a:rPr lang="en-US" sz="2000"/>
                        <a:t>REQ007</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Data encryption in transit and at rest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64975">
                <a:tc>
                  <a:txBody>
                    <a:bodyPr/>
                    <a:lstStyle/>
                    <a:p>
                      <a:pPr marL="0" marR="0" lvl="0" indent="0" algn="l" rtl="0">
                        <a:spcBef>
                          <a:spcPts val="0"/>
                        </a:spcBef>
                        <a:spcAft>
                          <a:spcPts val="0"/>
                        </a:spcAft>
                        <a:buNone/>
                      </a:pPr>
                      <a:r>
                        <a:rPr lang="en-US" sz="2000"/>
                        <a:t>REQ008</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Logging and auditing</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464975">
                <a:tc>
                  <a:txBody>
                    <a:bodyPr/>
                    <a:lstStyle/>
                    <a:p>
                      <a:pPr marL="0" marR="0" lvl="0" indent="0" algn="l" rtl="0">
                        <a:spcBef>
                          <a:spcPts val="0"/>
                        </a:spcBef>
                        <a:spcAft>
                          <a:spcPts val="0"/>
                        </a:spcAft>
                        <a:buNone/>
                      </a:pPr>
                      <a:r>
                        <a:rPr lang="en-US" sz="2000"/>
                        <a:t>REQ009</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Internationalization and localization</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464975">
                <a:tc>
                  <a:txBody>
                    <a:bodyPr/>
                    <a:lstStyle/>
                    <a:p>
                      <a:pPr marL="0" marR="0" lvl="0" indent="0" algn="l" rtl="0">
                        <a:spcBef>
                          <a:spcPts val="0"/>
                        </a:spcBef>
                        <a:spcAft>
                          <a:spcPts val="0"/>
                        </a:spcAft>
                        <a:buNone/>
                      </a:pPr>
                      <a:r>
                        <a:rPr lang="en-US" sz="2000"/>
                        <a:t>REQ010</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Error handling and recovery</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Medium</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Non-Functional</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Draft</a:t>
                      </a:r>
                      <a:endParaRPr/>
                    </a:p>
                  </a:txBody>
                  <a:tcPr marL="47575" marR="47575" marT="23775" marB="2377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3606" name="Google Shape;3606;p222"/>
          <p:cNvSpPr txBox="1"/>
          <p:nvPr/>
        </p:nvSpPr>
        <p:spPr>
          <a:xfrm>
            <a:off x="4434839" y="24365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Assess Technical Requirements</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9"/>
        <p:cNvGrpSpPr/>
        <p:nvPr/>
      </p:nvGrpSpPr>
      <p:grpSpPr>
        <a:xfrm>
          <a:off x="0" y="0"/>
          <a:ext cx="0" cy="0"/>
          <a:chOff x="0" y="0"/>
          <a:chExt cx="0" cy="0"/>
        </a:xfrm>
      </p:grpSpPr>
      <p:sp>
        <p:nvSpPr>
          <p:cNvPr id="3020" name="Google Shape;3020;p1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21" name="Google Shape;3021;p1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22" name="Google Shape;3022;p13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grpSp>
        <p:nvGrpSpPr>
          <p:cNvPr id="3717" name="Google Shape;3717;p241"/>
          <p:cNvGrpSpPr/>
          <p:nvPr/>
        </p:nvGrpSpPr>
        <p:grpSpPr>
          <a:xfrm>
            <a:off x="241739" y="660084"/>
            <a:ext cx="11792606" cy="6000818"/>
            <a:chOff x="1388019" y="4202"/>
            <a:chExt cx="9187093" cy="6000818"/>
          </a:xfrm>
        </p:grpSpPr>
        <p:sp>
          <p:nvSpPr>
            <p:cNvPr id="3718" name="Google Shape;3718;p241"/>
            <p:cNvSpPr/>
            <p:nvPr/>
          </p:nvSpPr>
          <p:spPr>
            <a:xfrm>
              <a:off x="4041449" y="75505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41"/>
            <p:cNvSpPr txBox="1"/>
            <p:nvPr/>
          </p:nvSpPr>
          <p:spPr>
            <a:xfrm>
              <a:off x="4316232" y="797714"/>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0" name="Google Shape;3720;p241"/>
            <p:cNvSpPr/>
            <p:nvPr/>
          </p:nvSpPr>
          <p:spPr>
            <a:xfrm>
              <a:off x="1388019"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41"/>
            <p:cNvSpPr txBox="1"/>
            <p:nvPr/>
          </p:nvSpPr>
          <p:spPr>
            <a:xfrm>
              <a:off x="1388019"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Scalability &amp; Flexibility  </a:t>
              </a:r>
              <a:r>
                <a:rPr lang="en-US" sz="1600" dirty="0">
                  <a:solidFill>
                    <a:schemeClr val="lt1"/>
                  </a:solidFill>
                  <a:latin typeface="Calibri"/>
                  <a:ea typeface="Calibri"/>
                  <a:cs typeface="Calibri"/>
                  <a:sym typeface="Calibri"/>
                </a:rPr>
                <a:t>- Autoscaling, Azure app service Deployment slot, AKS (Pod up down), Azure function, Azure </a:t>
              </a:r>
              <a:r>
                <a:rPr lang="en-US" sz="1600" dirty="0" err="1">
                  <a:solidFill>
                    <a:schemeClr val="lt1"/>
                  </a:solidFill>
                  <a:latin typeface="Calibri"/>
                  <a:ea typeface="Calibri"/>
                  <a:cs typeface="Calibri"/>
                  <a:sym typeface="Calibri"/>
                </a:rPr>
                <a:t>sql</a:t>
              </a:r>
              <a:r>
                <a:rPr lang="en-US" sz="1600" dirty="0">
                  <a:solidFill>
                    <a:schemeClr val="lt1"/>
                  </a:solidFill>
                  <a:latin typeface="Calibri"/>
                  <a:ea typeface="Calibri"/>
                  <a:cs typeface="Calibri"/>
                  <a:sym typeface="Calibri"/>
                </a:rPr>
                <a:t> database, Database </a:t>
              </a:r>
              <a:r>
                <a:rPr lang="en-US" sz="1600" dirty="0" err="1">
                  <a:solidFill>
                    <a:schemeClr val="lt1"/>
                  </a:solidFill>
                  <a:latin typeface="Calibri"/>
                  <a:ea typeface="Calibri"/>
                  <a:cs typeface="Calibri"/>
                  <a:sym typeface="Calibri"/>
                </a:rPr>
                <a:t>Sharding</a:t>
              </a:r>
              <a:r>
                <a:rPr lang="en-US" sz="1600" dirty="0">
                  <a:solidFill>
                    <a:schemeClr val="lt1"/>
                  </a:solidFill>
                  <a:latin typeface="Calibri"/>
                  <a:ea typeface="Calibri"/>
                  <a:cs typeface="Calibri"/>
                  <a:sym typeface="Calibri"/>
                </a:rPr>
                <a:t>, SQL Server Always on, </a:t>
              </a:r>
              <a:endParaRPr sz="1600" dirty="0"/>
            </a:p>
          </p:txBody>
        </p:sp>
        <p:sp>
          <p:nvSpPr>
            <p:cNvPr id="3722" name="Google Shape;3722;p241"/>
            <p:cNvSpPr/>
            <p:nvPr/>
          </p:nvSpPr>
          <p:spPr>
            <a:xfrm>
              <a:off x="7307381" y="75505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41"/>
            <p:cNvSpPr txBox="1"/>
            <p:nvPr/>
          </p:nvSpPr>
          <p:spPr>
            <a:xfrm>
              <a:off x="7582165" y="797714"/>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4" name="Google Shape;3724;p241"/>
            <p:cNvSpPr/>
            <p:nvPr/>
          </p:nvSpPr>
          <p:spPr>
            <a:xfrm>
              <a:off x="4653951"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41"/>
            <p:cNvSpPr txBox="1"/>
            <p:nvPr/>
          </p:nvSpPr>
          <p:spPr>
            <a:xfrm>
              <a:off x="4653951"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Reliability &amp; Availability</a:t>
              </a:r>
              <a:r>
                <a:rPr lang="en-US" sz="1600" dirty="0">
                  <a:solidFill>
                    <a:schemeClr val="lt1"/>
                  </a:solidFill>
                  <a:latin typeface="Calibri"/>
                  <a:ea typeface="Calibri"/>
                  <a:cs typeface="Calibri"/>
                  <a:sym typeface="Calibri"/>
                </a:rPr>
                <a:t>: Azure Availability Zones, Azure Regions, Availability sets, Fault &amp; Update domain, Load balancing                  and clustering for services, Disaster Recovery solutions like backups and failover strategies</a:t>
              </a:r>
              <a:endParaRPr sz="1600" dirty="0"/>
            </a:p>
          </p:txBody>
        </p:sp>
        <p:sp>
          <p:nvSpPr>
            <p:cNvPr id="3726" name="Google Shape;3726;p241"/>
            <p:cNvSpPr/>
            <p:nvPr/>
          </p:nvSpPr>
          <p:spPr>
            <a:xfrm>
              <a:off x="2715634" y="1595539"/>
              <a:ext cx="6531864" cy="580102"/>
            </a:xfrm>
            <a:custGeom>
              <a:avLst/>
              <a:gdLst/>
              <a:ahLst/>
              <a:cxnLst/>
              <a:rect l="l" t="t" r="r" b="b"/>
              <a:pathLst>
                <a:path w="120000" h="120000" extrusionOk="0">
                  <a:moveTo>
                    <a:pt x="120000" y="0"/>
                  </a:moveTo>
                  <a:lnTo>
                    <a:pt x="120000" y="63537"/>
                  </a:lnTo>
                  <a:lnTo>
                    <a:pt x="0" y="63537"/>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41"/>
            <p:cNvSpPr txBox="1"/>
            <p:nvPr/>
          </p:nvSpPr>
          <p:spPr>
            <a:xfrm>
              <a:off x="5817557" y="1882534"/>
              <a:ext cx="328017"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28" name="Google Shape;3728;p241"/>
            <p:cNvSpPr/>
            <p:nvPr/>
          </p:nvSpPr>
          <p:spPr>
            <a:xfrm>
              <a:off x="7919883" y="420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41"/>
            <p:cNvSpPr txBox="1"/>
            <p:nvPr/>
          </p:nvSpPr>
          <p:spPr>
            <a:xfrm>
              <a:off x="7919883" y="420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300" b="1" dirty="0">
                  <a:solidFill>
                    <a:srgbClr val="FF0000"/>
                  </a:solidFill>
                  <a:highlight>
                    <a:srgbClr val="FFFF00"/>
                  </a:highlight>
                  <a:latin typeface="Calibri"/>
                  <a:ea typeface="Calibri"/>
                  <a:cs typeface="Calibri"/>
                  <a:sym typeface="Calibri"/>
                </a:rPr>
                <a:t>Security &amp; Compliance </a:t>
              </a:r>
              <a:r>
                <a:rPr lang="en-US" sz="1300" dirty="0">
                  <a:solidFill>
                    <a:schemeClr val="lt1"/>
                  </a:solidFill>
                  <a:latin typeface="Calibri"/>
                  <a:ea typeface="Calibri"/>
                  <a:cs typeface="Calibri"/>
                  <a:sym typeface="Calibri"/>
                </a:rPr>
                <a:t>-Azure Active Directory (Azure AD), Azure Key Vault, Azure Policy, Azure Security Center, Azure Sentinel, GDPR, HIPAA, Data encryption, Masking, access controls, Data encryption at rest and in transit, Firewall protection, Private end point, OWIN, OAUTH, OpenID, Identity Server 4, Azure Bastion, Microsoft sentinel, Microsoft Defender for cloud</a:t>
              </a:r>
              <a:endParaRPr sz="1300" dirty="0"/>
            </a:p>
          </p:txBody>
        </p:sp>
        <p:sp>
          <p:nvSpPr>
            <p:cNvPr id="3730" name="Google Shape;3730;p241"/>
            <p:cNvSpPr/>
            <p:nvPr/>
          </p:nvSpPr>
          <p:spPr>
            <a:xfrm>
              <a:off x="4041449" y="295889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41"/>
            <p:cNvSpPr txBox="1"/>
            <p:nvPr/>
          </p:nvSpPr>
          <p:spPr>
            <a:xfrm>
              <a:off x="4316232" y="300155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32" name="Google Shape;3732;p241"/>
            <p:cNvSpPr/>
            <p:nvPr/>
          </p:nvSpPr>
          <p:spPr>
            <a:xfrm>
              <a:off x="1388019"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41"/>
            <p:cNvSpPr txBox="1"/>
            <p:nvPr/>
          </p:nvSpPr>
          <p:spPr>
            <a:xfrm>
              <a:off x="1388019"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cost &amp; Integration </a:t>
              </a:r>
              <a:r>
                <a:rPr lang="en-US" sz="1600" dirty="0">
                  <a:solidFill>
                    <a:schemeClr val="lt1"/>
                  </a:solidFill>
                  <a:latin typeface="Calibri"/>
                  <a:ea typeface="Calibri"/>
                  <a:cs typeface="Calibri"/>
                  <a:sym typeface="Calibri"/>
                </a:rPr>
                <a:t>: Azure Cost management, Azure logic app, Azure function, Azure API Management, (Service Bus, event grid, event hub), Storage(Blob, File, Queue, Table, Disk)</a:t>
              </a:r>
              <a:endParaRPr sz="1600" dirty="0"/>
            </a:p>
          </p:txBody>
        </p:sp>
        <p:sp>
          <p:nvSpPr>
            <p:cNvPr id="3734" name="Google Shape;3734;p241"/>
            <p:cNvSpPr/>
            <p:nvPr/>
          </p:nvSpPr>
          <p:spPr>
            <a:xfrm>
              <a:off x="7307381" y="295889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41"/>
            <p:cNvSpPr txBox="1"/>
            <p:nvPr/>
          </p:nvSpPr>
          <p:spPr>
            <a:xfrm>
              <a:off x="7582165" y="300155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36" name="Google Shape;3736;p241"/>
            <p:cNvSpPr/>
            <p:nvPr/>
          </p:nvSpPr>
          <p:spPr>
            <a:xfrm>
              <a:off x="4653951"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41"/>
            <p:cNvSpPr txBox="1"/>
            <p:nvPr/>
          </p:nvSpPr>
          <p:spPr>
            <a:xfrm>
              <a:off x="4653951"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500" b="1" dirty="0">
                  <a:solidFill>
                    <a:srgbClr val="FF0000"/>
                  </a:solidFill>
                  <a:highlight>
                    <a:srgbClr val="FFFF00"/>
                  </a:highlight>
                  <a:latin typeface="Calibri"/>
                  <a:ea typeface="Calibri"/>
                  <a:cs typeface="Calibri"/>
                  <a:sym typeface="Calibri"/>
                </a:rPr>
                <a:t>Performance &amp; Latency(delay): </a:t>
              </a:r>
              <a:r>
                <a:rPr lang="en-US" sz="1500" dirty="0">
                  <a:solidFill>
                    <a:srgbClr val="FF0000"/>
                  </a:solidFill>
                  <a:highlight>
                    <a:srgbClr val="FFFF00"/>
                  </a:highlight>
                  <a:latin typeface="Calibri"/>
                  <a:ea typeface="Calibri"/>
                  <a:cs typeface="Calibri"/>
                  <a:sym typeface="Calibri"/>
                </a:rPr>
                <a:t> </a:t>
              </a:r>
              <a:r>
                <a:rPr lang="en-US" sz="1500" dirty="0">
                  <a:solidFill>
                    <a:schemeClr val="lt1"/>
                  </a:solidFill>
                  <a:latin typeface="Calibri"/>
                  <a:ea typeface="Calibri"/>
                  <a:cs typeface="Calibri"/>
                  <a:sym typeface="Calibri"/>
                </a:rPr>
                <a:t>Async, Retry, Circuit Breaker Pattern, Health check (CPU and Memory Utilization),  Load Balancer(application Gateway, traffic manager, front door), CQRS, DDD, Mediator, Kafka (</a:t>
              </a:r>
              <a:r>
                <a:rPr lang="en-US" sz="1500" dirty="0" err="1">
                  <a:solidFill>
                    <a:schemeClr val="lt1"/>
                  </a:solidFill>
                  <a:latin typeface="Calibri"/>
                  <a:ea typeface="Calibri"/>
                  <a:cs typeface="Calibri"/>
                  <a:sym typeface="Calibri"/>
                </a:rPr>
                <a:t>Onpremise</a:t>
              </a:r>
              <a:r>
                <a:rPr lang="en-US" sz="1500" dirty="0">
                  <a:solidFill>
                    <a:schemeClr val="lt1"/>
                  </a:solidFill>
                  <a:latin typeface="Calibri"/>
                  <a:ea typeface="Calibri"/>
                  <a:cs typeface="Calibri"/>
                  <a:sym typeface="Calibri"/>
                </a:rPr>
                <a:t>), Ocelot API gateway( </a:t>
              </a:r>
              <a:r>
                <a:rPr lang="en-US" sz="1500" dirty="0" err="1">
                  <a:solidFill>
                    <a:schemeClr val="lt1"/>
                  </a:solidFill>
                  <a:latin typeface="Calibri"/>
                  <a:ea typeface="Calibri"/>
                  <a:cs typeface="Calibri"/>
                  <a:sym typeface="Calibri"/>
                </a:rPr>
                <a:t>onpremise</a:t>
              </a:r>
              <a:r>
                <a:rPr lang="en-US" sz="1500" dirty="0">
                  <a:solidFill>
                    <a:schemeClr val="lt1"/>
                  </a:solidFill>
                  <a:latin typeface="Calibri"/>
                  <a:ea typeface="Calibri"/>
                  <a:cs typeface="Calibri"/>
                  <a:sym typeface="Calibri"/>
                </a:rPr>
                <a:t>), Logging (</a:t>
              </a:r>
              <a:r>
                <a:rPr lang="en-US" sz="1500" dirty="0" err="1">
                  <a:solidFill>
                    <a:schemeClr val="lt1"/>
                  </a:solidFill>
                  <a:latin typeface="Calibri"/>
                  <a:ea typeface="Calibri"/>
                  <a:cs typeface="Calibri"/>
                  <a:sym typeface="Calibri"/>
                </a:rPr>
                <a:t>kibana</a:t>
              </a:r>
              <a:r>
                <a:rPr lang="en-US" sz="1500" dirty="0">
                  <a:solidFill>
                    <a:schemeClr val="lt1"/>
                  </a:solidFill>
                  <a:latin typeface="Calibri"/>
                  <a:ea typeface="Calibri"/>
                  <a:cs typeface="Calibri"/>
                  <a:sym typeface="Calibri"/>
                </a:rPr>
                <a:t>), </a:t>
              </a:r>
              <a:endParaRPr sz="1500" dirty="0"/>
            </a:p>
          </p:txBody>
        </p:sp>
        <p:sp>
          <p:nvSpPr>
            <p:cNvPr id="3738" name="Google Shape;3738;p241"/>
            <p:cNvSpPr/>
            <p:nvPr/>
          </p:nvSpPr>
          <p:spPr>
            <a:xfrm>
              <a:off x="2715634" y="3799380"/>
              <a:ext cx="6531864" cy="580102"/>
            </a:xfrm>
            <a:custGeom>
              <a:avLst/>
              <a:gdLst/>
              <a:ahLst/>
              <a:cxnLst/>
              <a:rect l="l" t="t" r="r" b="b"/>
              <a:pathLst>
                <a:path w="120000" h="120000" extrusionOk="0">
                  <a:moveTo>
                    <a:pt x="120000" y="0"/>
                  </a:moveTo>
                  <a:lnTo>
                    <a:pt x="120000" y="63537"/>
                  </a:lnTo>
                  <a:lnTo>
                    <a:pt x="0" y="63537"/>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41"/>
            <p:cNvSpPr txBox="1"/>
            <p:nvPr/>
          </p:nvSpPr>
          <p:spPr>
            <a:xfrm>
              <a:off x="5817557" y="4086375"/>
              <a:ext cx="328017"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0" name="Google Shape;3740;p241"/>
            <p:cNvSpPr/>
            <p:nvPr/>
          </p:nvSpPr>
          <p:spPr>
            <a:xfrm>
              <a:off x="7919883" y="2208042"/>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41"/>
            <p:cNvSpPr txBox="1"/>
            <p:nvPr/>
          </p:nvSpPr>
          <p:spPr>
            <a:xfrm>
              <a:off x="7919883" y="2208042"/>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Support &amp; Services</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Azure Advisor, Azure Monitor, Azure Service Health</a:t>
              </a:r>
              <a:endParaRPr sz="1600" dirty="0"/>
            </a:p>
          </p:txBody>
        </p:sp>
        <p:sp>
          <p:nvSpPr>
            <p:cNvPr id="3742" name="Google Shape;3742;p241"/>
            <p:cNvSpPr/>
            <p:nvPr/>
          </p:nvSpPr>
          <p:spPr>
            <a:xfrm>
              <a:off x="4041449" y="516273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41"/>
            <p:cNvSpPr txBox="1"/>
            <p:nvPr/>
          </p:nvSpPr>
          <p:spPr>
            <a:xfrm>
              <a:off x="4316232" y="520539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4" name="Google Shape;3744;p241"/>
            <p:cNvSpPr/>
            <p:nvPr/>
          </p:nvSpPr>
          <p:spPr>
            <a:xfrm>
              <a:off x="1388019"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41"/>
            <p:cNvSpPr txBox="1"/>
            <p:nvPr/>
          </p:nvSpPr>
          <p:spPr>
            <a:xfrm>
              <a:off x="1388019"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Portability</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Azure Resource Manager (ARM) Templates, Azure Migrate, Azure Blueprint</a:t>
              </a:r>
              <a:endParaRPr sz="1600" dirty="0">
                <a:solidFill>
                  <a:schemeClr val="lt1"/>
                </a:solidFill>
                <a:latin typeface="Calibri"/>
                <a:ea typeface="Calibri"/>
                <a:cs typeface="Calibri"/>
                <a:sym typeface="Calibri"/>
              </a:endParaRPr>
            </a:p>
          </p:txBody>
        </p:sp>
        <p:sp>
          <p:nvSpPr>
            <p:cNvPr id="3746" name="Google Shape;3746;p241"/>
            <p:cNvSpPr/>
            <p:nvPr/>
          </p:nvSpPr>
          <p:spPr>
            <a:xfrm>
              <a:off x="7307381" y="5162731"/>
              <a:ext cx="580102"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41"/>
            <p:cNvSpPr txBox="1"/>
            <p:nvPr/>
          </p:nvSpPr>
          <p:spPr>
            <a:xfrm>
              <a:off x="7582165" y="5205395"/>
              <a:ext cx="30535" cy="61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748" name="Google Shape;3748;p241"/>
            <p:cNvSpPr/>
            <p:nvPr/>
          </p:nvSpPr>
          <p:spPr>
            <a:xfrm>
              <a:off x="4653951"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41"/>
            <p:cNvSpPr txBox="1"/>
            <p:nvPr/>
          </p:nvSpPr>
          <p:spPr>
            <a:xfrm>
              <a:off x="4653951"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Compatibility</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with Azure DevOps CICD Pipeline, Azure arch, ubuntu server, Docker Images</a:t>
              </a:r>
              <a:endParaRPr sz="1600" dirty="0"/>
            </a:p>
          </p:txBody>
        </p:sp>
        <p:sp>
          <p:nvSpPr>
            <p:cNvPr id="3750" name="Google Shape;3750;p241"/>
            <p:cNvSpPr/>
            <p:nvPr/>
          </p:nvSpPr>
          <p:spPr>
            <a:xfrm>
              <a:off x="7919883" y="4411883"/>
              <a:ext cx="2655229" cy="159313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41"/>
            <p:cNvSpPr txBox="1"/>
            <p:nvPr/>
          </p:nvSpPr>
          <p:spPr>
            <a:xfrm>
              <a:off x="7919883" y="4411883"/>
              <a:ext cx="2655229" cy="1593137"/>
            </a:xfrm>
            <a:prstGeom prst="rect">
              <a:avLst/>
            </a:prstGeom>
            <a:noFill/>
            <a:ln>
              <a:noFill/>
            </a:ln>
          </p:spPr>
          <p:txBody>
            <a:bodyPr spcFirstLastPara="1" wrap="square" lIns="130100" tIns="136550" rIns="130100" bIns="13655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en-US" sz="1600" b="1" dirty="0">
                  <a:solidFill>
                    <a:srgbClr val="FF0000"/>
                  </a:solidFill>
                  <a:highlight>
                    <a:srgbClr val="FFFF00"/>
                  </a:highlight>
                  <a:latin typeface="Calibri"/>
                  <a:ea typeface="Calibri"/>
                  <a:cs typeface="Calibri"/>
                  <a:sym typeface="Calibri"/>
                </a:rPr>
                <a:t>Containerization &amp; Orchestration </a:t>
              </a:r>
              <a:r>
                <a:rPr lang="en-US" sz="1600" b="1" dirty="0">
                  <a:solidFill>
                    <a:schemeClr val="lt1"/>
                  </a:solidFill>
                  <a:latin typeface="Calibri"/>
                  <a:ea typeface="Calibri"/>
                  <a:cs typeface="Calibri"/>
                  <a:sym typeface="Calibri"/>
                </a:rPr>
                <a:t>: </a:t>
              </a:r>
              <a:r>
                <a:rPr lang="en-US" sz="1600" dirty="0">
                  <a:solidFill>
                    <a:schemeClr val="lt1"/>
                  </a:solidFill>
                  <a:latin typeface="Calibri"/>
                  <a:ea typeface="Calibri"/>
                  <a:cs typeface="Calibri"/>
                  <a:sym typeface="Calibri"/>
                </a:rPr>
                <a:t>Docker &amp; Kubernetes</a:t>
              </a:r>
              <a:endParaRPr sz="1600"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graphicFrame>
        <p:nvGraphicFramePr>
          <p:cNvPr id="3757" name="Google Shape;3757;p242"/>
          <p:cNvGraphicFramePr/>
          <p:nvPr/>
        </p:nvGraphicFramePr>
        <p:xfrm>
          <a:off x="181275" y="973392"/>
          <a:ext cx="11829450" cy="5632795"/>
        </p:xfrm>
        <a:graphic>
          <a:graphicData uri="http://schemas.openxmlformats.org/drawingml/2006/table">
            <a:tbl>
              <a:tblPr>
                <a:noFill/>
              </a:tblPr>
              <a:tblGrid>
                <a:gridCol w="1135775">
                  <a:extLst>
                    <a:ext uri="{9D8B030D-6E8A-4147-A177-3AD203B41FA5}">
                      <a16:colId xmlns:a16="http://schemas.microsoft.com/office/drawing/2014/main" val="20000"/>
                    </a:ext>
                  </a:extLst>
                </a:gridCol>
                <a:gridCol w="2695075">
                  <a:extLst>
                    <a:ext uri="{9D8B030D-6E8A-4147-A177-3AD203B41FA5}">
                      <a16:colId xmlns:a16="http://schemas.microsoft.com/office/drawing/2014/main" val="20001"/>
                    </a:ext>
                  </a:extLst>
                </a:gridCol>
                <a:gridCol w="7998600">
                  <a:extLst>
                    <a:ext uri="{9D8B030D-6E8A-4147-A177-3AD203B41FA5}">
                      <a16:colId xmlns:a16="http://schemas.microsoft.com/office/drawing/2014/main" val="20002"/>
                    </a:ext>
                  </a:extLst>
                </a:gridCol>
              </a:tblGrid>
              <a:tr h="535625">
                <a:tc>
                  <a:txBody>
                    <a:bodyPr/>
                    <a:lstStyle/>
                    <a:p>
                      <a:pPr marL="0" marR="0" lvl="0" indent="0" algn="l" rtl="0">
                        <a:spcBef>
                          <a:spcPts val="0"/>
                        </a:spcBef>
                        <a:spcAft>
                          <a:spcPts val="0"/>
                        </a:spcAft>
                        <a:buNone/>
                      </a:pPr>
                      <a:r>
                        <a:rPr lang="en-US" sz="2000" b="0" cap="none">
                          <a:solidFill>
                            <a:schemeClr val="lt1"/>
                          </a:solidFill>
                        </a:rPr>
                        <a:t>Aspect</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cap="none">
                          <a:solidFill>
                            <a:schemeClr val="lt1"/>
                          </a:solidFill>
                        </a:rPr>
                        <a:t>Description</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cap="none">
                          <a:solidFill>
                            <a:schemeClr val="lt1"/>
                          </a:solidFill>
                        </a:rPr>
                        <a:t>Example</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387775">
                <a:tc>
                  <a:txBody>
                    <a:bodyPr/>
                    <a:lstStyle/>
                    <a:p>
                      <a:pPr marL="0" marR="0" lvl="0" indent="0" algn="l" rtl="0">
                        <a:spcBef>
                          <a:spcPts val="0"/>
                        </a:spcBef>
                        <a:spcAft>
                          <a:spcPts val="0"/>
                        </a:spcAft>
                        <a:buNone/>
                      </a:pPr>
                      <a:r>
                        <a:rPr lang="en-US" sz="1700" b="1" cap="none">
                          <a:solidFill>
                            <a:schemeClr val="dk1"/>
                          </a:solidFill>
                        </a:rPr>
                        <a:t>Scalability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700" cap="none">
                          <a:solidFill>
                            <a:schemeClr val="dk1"/>
                          </a:solidFill>
                        </a:rPr>
                        <a:t>Ability to handle increasing workload by efficiently allocating and distributing resources, such as compute power and storage, to accommodate growing demand.</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Autoscaling of Azure App Service instances based on CPU utilization or incoming requests.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Utilize Azure App Services for Web Apps or Azure Kubernetes Service (AKS) for containerized applications to easily scale horizontally based on demand.</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autoscaling rules based on metrics like CPU utilization, incoming request count, or custom application metrics.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Azure Load Balancer or Azure Traffic Manager to distribute traffic evenly across multiple instances of your application.</a:t>
                      </a: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387775">
                <a:tc>
                  <a:txBody>
                    <a:bodyPr/>
                    <a:lstStyle/>
                    <a:p>
                      <a:pPr marL="0" marR="0" lvl="0" indent="0" algn="l" rtl="0">
                        <a:spcBef>
                          <a:spcPts val="0"/>
                        </a:spcBef>
                        <a:spcAft>
                          <a:spcPts val="0"/>
                        </a:spcAft>
                        <a:buNone/>
                      </a:pPr>
                      <a:r>
                        <a:rPr lang="en-US" sz="1700" b="1" cap="none">
                          <a:solidFill>
                            <a:schemeClr val="dk1"/>
                          </a:solidFill>
                        </a:rPr>
                        <a:t>Flexibility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700" cap="none">
                          <a:solidFill>
                            <a:schemeClr val="dk1"/>
                          </a:solidFill>
                        </a:rPr>
                        <a:t>Capability to adapt and evolve the application architecture and components easily to meet changing business requirements or technology advancements.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700"/>
                        <a:buFont typeface="Arial"/>
                        <a:buNone/>
                      </a:pPr>
                      <a:endParaRPr sz="1700" cap="none">
                        <a:solidFill>
                          <a:schemeClr val="dk1"/>
                        </a:solidFill>
                      </a:endParaRPr>
                    </a:p>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Deployment of microservices architecture using Azure Kubernetes Service (AKS) to independently scale and update components.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Adopt a microservices architecture, allowing independent deployment and scaling of individual components.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containerization with Docker and Kubernetes to package and deploy applications consistently across different environments.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Utilize Azure DevOps for CI/CD pipelines to automate build, test, and deployment processes, enabling rapid iteration and delivery.</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61"/>
        <p:cNvGrpSpPr/>
        <p:nvPr/>
      </p:nvGrpSpPr>
      <p:grpSpPr>
        <a:xfrm>
          <a:off x="0" y="0"/>
          <a:ext cx="0" cy="0"/>
          <a:chOff x="0" y="0"/>
          <a:chExt cx="0" cy="0"/>
        </a:xfrm>
      </p:grpSpPr>
      <p:graphicFrame>
        <p:nvGraphicFramePr>
          <p:cNvPr id="3762" name="Google Shape;3762;p243"/>
          <p:cNvGraphicFramePr/>
          <p:nvPr/>
        </p:nvGraphicFramePr>
        <p:xfrm>
          <a:off x="181275" y="1094138"/>
          <a:ext cx="11829450" cy="5356250"/>
        </p:xfrm>
        <a:graphic>
          <a:graphicData uri="http://schemas.openxmlformats.org/drawingml/2006/table">
            <a:tbl>
              <a:tblPr>
                <a:noFill/>
              </a:tblPr>
              <a:tblGrid>
                <a:gridCol w="1135775">
                  <a:extLst>
                    <a:ext uri="{9D8B030D-6E8A-4147-A177-3AD203B41FA5}">
                      <a16:colId xmlns:a16="http://schemas.microsoft.com/office/drawing/2014/main" val="20000"/>
                    </a:ext>
                  </a:extLst>
                </a:gridCol>
                <a:gridCol w="2695075">
                  <a:extLst>
                    <a:ext uri="{9D8B030D-6E8A-4147-A177-3AD203B41FA5}">
                      <a16:colId xmlns:a16="http://schemas.microsoft.com/office/drawing/2014/main" val="20001"/>
                    </a:ext>
                  </a:extLst>
                </a:gridCol>
                <a:gridCol w="7998600">
                  <a:extLst>
                    <a:ext uri="{9D8B030D-6E8A-4147-A177-3AD203B41FA5}">
                      <a16:colId xmlns:a16="http://schemas.microsoft.com/office/drawing/2014/main" val="20002"/>
                    </a:ext>
                  </a:extLst>
                </a:gridCol>
              </a:tblGrid>
              <a:tr h="1387775">
                <a:tc>
                  <a:txBody>
                    <a:bodyPr/>
                    <a:lstStyle/>
                    <a:p>
                      <a:pPr marL="0" marR="0" lvl="0" indent="0" algn="l" rtl="0">
                        <a:spcBef>
                          <a:spcPts val="0"/>
                        </a:spcBef>
                        <a:spcAft>
                          <a:spcPts val="0"/>
                        </a:spcAft>
                        <a:buNone/>
                      </a:pPr>
                      <a:r>
                        <a:rPr lang="en-US" sz="1700" b="1" cap="none">
                          <a:solidFill>
                            <a:schemeClr val="dk1"/>
                          </a:solidFill>
                        </a:rPr>
                        <a:t>Reliability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700" cap="none">
                          <a:solidFill>
                            <a:schemeClr val="dk1"/>
                          </a:solidFill>
                        </a:rPr>
                        <a:t>Ensuring consistent and dependable operation of the application, minimizing downtime and data loss through fault tolerance mechanisms and robust error handling strategies.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Implementation of redundant storage solutions like Azure Blob Storage with Geo-replication to ensure data availability across regions.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health checks and application monitoring using Azure Application Insights or similar tools to proactively detect and respond to issues.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Design for fault tolerance by using retry policies, circuit breakers, and graceful degradation to handle transient failures.</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Leverage Azure Blob Storage for durable storage and enable geo-replication for redundancy and disaster recovery.</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387775">
                <a:tc>
                  <a:txBody>
                    <a:bodyPr/>
                    <a:lstStyle/>
                    <a:p>
                      <a:pPr marL="0" marR="0" lvl="0" indent="0" algn="l" rtl="0">
                        <a:spcBef>
                          <a:spcPts val="0"/>
                        </a:spcBef>
                        <a:spcAft>
                          <a:spcPts val="0"/>
                        </a:spcAft>
                        <a:buNone/>
                      </a:pPr>
                      <a:r>
                        <a:rPr lang="en-US" sz="1700" b="1" cap="none">
                          <a:solidFill>
                            <a:schemeClr val="dk1"/>
                          </a:solidFill>
                        </a:rPr>
                        <a:t>Availability</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700" cap="none">
                          <a:solidFill>
                            <a:schemeClr val="dk1"/>
                          </a:solidFill>
                        </a:rPr>
                        <a:t>Guaranteeing that the application remains accessible and operational over time, achieving high uptime and providing seamless user experiences even during maintenance or failures.</a:t>
                      </a:r>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285750" marR="0" lvl="0" indent="-285750" algn="l" rtl="0">
                        <a:spcBef>
                          <a:spcPts val="0"/>
                        </a:spcBef>
                        <a:spcAft>
                          <a:spcPts val="0"/>
                        </a:spcAft>
                        <a:buClr>
                          <a:schemeClr val="dk1"/>
                        </a:buClr>
                        <a:buSzPts val="1700"/>
                        <a:buFont typeface="Arial"/>
                        <a:buChar char="•"/>
                      </a:pPr>
                      <a:r>
                        <a:rPr lang="en-US" sz="1700" cap="none">
                          <a:solidFill>
                            <a:schemeClr val="dk1"/>
                          </a:solidFill>
                        </a:rPr>
                        <a:t>Utilization of Azure Traffic Manager to distribute traffic across multiple Azure regions, enabling failover and load balancing for improved availability and performance.</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Deploy applications across multiple Azure regions for geographic redundancy and fault tolerance.</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Use Azure Traffic Manager for DNS-based global load balancing to route traffic to the nearest healthy endpoint.</a:t>
                      </a:r>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Calibri"/>
                          <a:ea typeface="Calibri"/>
                          <a:cs typeface="Calibri"/>
                          <a:sym typeface="Calibri"/>
                        </a:rPr>
                        <a:t>Implement Azure Application Gateway or Azure Front Door for HTTP load balancing, SSL termination, and application-level routing.</a:t>
                      </a:r>
                      <a:endParaRPr/>
                    </a:p>
                    <a:p>
                      <a:pPr marL="0" marR="0" lvl="0" indent="0" algn="l" rtl="0">
                        <a:spcBef>
                          <a:spcPts val="0"/>
                        </a:spcBef>
                        <a:spcAft>
                          <a:spcPts val="0"/>
                        </a:spcAft>
                        <a:buNone/>
                      </a:pPr>
                      <a:endParaRPr sz="1700" cap="none">
                        <a:solidFill>
                          <a:schemeClr val="dk1"/>
                        </a:solidFill>
                      </a:endParaRPr>
                    </a:p>
                  </a:txBody>
                  <a:tcPr marL="27600" marR="27600" marT="111625" marB="138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p246"/>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780" name="Google Shape;3780;p246"/>
          <p:cNvPicPr preferRelativeResize="0"/>
          <p:nvPr/>
        </p:nvPicPr>
        <p:blipFill rotWithShape="1">
          <a:blip r:embed="rId3">
            <a:alphaModFix/>
          </a:blip>
          <a:srcRect/>
          <a:stretch/>
        </p:blipFill>
        <p:spPr>
          <a:xfrm>
            <a:off x="915987" y="842010"/>
            <a:ext cx="10360025" cy="51739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4"/>
        <p:cNvGrpSpPr/>
        <p:nvPr/>
      </p:nvGrpSpPr>
      <p:grpSpPr>
        <a:xfrm>
          <a:off x="0" y="0"/>
          <a:ext cx="0" cy="0"/>
          <a:chOff x="0" y="0"/>
          <a:chExt cx="0" cy="0"/>
        </a:xfrm>
      </p:grpSpPr>
      <p:sp>
        <p:nvSpPr>
          <p:cNvPr id="3785" name="Google Shape;3785;p247"/>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786" name="Google Shape;3786;p24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787" name="Google Shape;3787;p247"/>
          <p:cNvPicPr preferRelativeResize="0"/>
          <p:nvPr/>
        </p:nvPicPr>
        <p:blipFill rotWithShape="1">
          <a:blip r:embed="rId3">
            <a:alphaModFix/>
          </a:blip>
          <a:srcRect/>
          <a:stretch/>
        </p:blipFill>
        <p:spPr>
          <a:xfrm>
            <a:off x="2687638" y="1826895"/>
            <a:ext cx="6816725" cy="320421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grpSp>
        <p:nvGrpSpPr>
          <p:cNvPr id="3792" name="Google Shape;3792;p248"/>
          <p:cNvGrpSpPr/>
          <p:nvPr/>
        </p:nvGrpSpPr>
        <p:grpSpPr>
          <a:xfrm>
            <a:off x="617605" y="210319"/>
            <a:ext cx="11301412" cy="5975350"/>
            <a:chOff x="1267" y="590"/>
            <a:chExt cx="17799" cy="9411"/>
          </a:xfrm>
        </p:grpSpPr>
        <p:pic>
          <p:nvPicPr>
            <p:cNvPr id="3793" name="Google Shape;3793;p248"/>
            <p:cNvPicPr preferRelativeResize="0"/>
            <p:nvPr/>
          </p:nvPicPr>
          <p:blipFill rotWithShape="1">
            <a:blip r:embed="rId3">
              <a:alphaModFix/>
            </a:blip>
            <a:srcRect/>
            <a:stretch/>
          </p:blipFill>
          <p:spPr>
            <a:xfrm>
              <a:off x="15290" y="590"/>
              <a:ext cx="3776" cy="1061"/>
            </a:xfrm>
            <a:prstGeom prst="rect">
              <a:avLst/>
            </a:prstGeom>
            <a:noFill/>
            <a:ln>
              <a:noFill/>
            </a:ln>
          </p:spPr>
        </p:pic>
        <p:pic>
          <p:nvPicPr>
            <p:cNvPr id="3794" name="Google Shape;3794;p248"/>
            <p:cNvPicPr preferRelativeResize="0"/>
            <p:nvPr/>
          </p:nvPicPr>
          <p:blipFill rotWithShape="1">
            <a:blip r:embed="rId4">
              <a:alphaModFix/>
            </a:blip>
            <a:srcRect/>
            <a:stretch/>
          </p:blipFill>
          <p:spPr>
            <a:xfrm>
              <a:off x="1267" y="1665"/>
              <a:ext cx="15216" cy="8336"/>
            </a:xfrm>
            <a:prstGeom prst="rect">
              <a:avLst/>
            </a:prstGeom>
            <a:noFill/>
            <a:ln>
              <a:noFill/>
            </a:ln>
          </p:spPr>
        </p:pic>
      </p:grpSp>
      <p:pic>
        <p:nvPicPr>
          <p:cNvPr id="3795" name="Google Shape;3795;p248">
            <a:hlinkClick r:id="rId5" action="ppaction://hlinksldjump"/>
          </p:cNvPr>
          <p:cNvPicPr preferRelativeResize="0"/>
          <p:nvPr/>
        </p:nvPicPr>
        <p:blipFill rotWithShape="1">
          <a:blip r:embed="rId6">
            <a:alphaModFix/>
          </a:blip>
          <a:srcRect/>
          <a:stretch/>
        </p:blipFill>
        <p:spPr>
          <a:xfrm>
            <a:off x="-3647090" y="623574"/>
            <a:ext cx="3048000" cy="1714500"/>
          </a:xfrm>
          <a:prstGeom prst="rect">
            <a:avLst/>
          </a:prstGeom>
          <a:noFill/>
          <a:ln w="9525" cap="flat" cmpd="sng">
            <a:solidFill>
              <a:srgbClr val="D3D3D3"/>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99"/>
        <p:cNvGrpSpPr/>
        <p:nvPr/>
      </p:nvGrpSpPr>
      <p:grpSpPr>
        <a:xfrm>
          <a:off x="0" y="0"/>
          <a:ext cx="0" cy="0"/>
          <a:chOff x="0" y="0"/>
          <a:chExt cx="0" cy="0"/>
        </a:xfrm>
      </p:grpSpPr>
      <p:pic>
        <p:nvPicPr>
          <p:cNvPr id="3802" name="Google Shape;3802;p249"/>
          <p:cNvPicPr preferRelativeResize="0"/>
          <p:nvPr/>
        </p:nvPicPr>
        <p:blipFill rotWithShape="1">
          <a:blip r:embed="rId3">
            <a:alphaModFix/>
          </a:blip>
          <a:srcRect/>
          <a:stretch/>
        </p:blipFill>
        <p:spPr>
          <a:xfrm>
            <a:off x="1156017" y="659130"/>
            <a:ext cx="9879965" cy="55397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pic>
        <p:nvPicPr>
          <p:cNvPr id="3807" name="Google Shape;3807;p250"/>
          <p:cNvPicPr preferRelativeResize="0">
            <a:picLocks noGrp="1"/>
          </p:cNvPicPr>
          <p:nvPr>
            <p:ph type="body" idx="1"/>
          </p:nvPr>
        </p:nvPicPr>
        <p:blipFill rotWithShape="1">
          <a:blip r:embed="rId3">
            <a:alphaModFix/>
          </a:blip>
          <a:srcRect/>
          <a:stretch/>
        </p:blipFill>
        <p:spPr>
          <a:xfrm>
            <a:off x="661267" y="434719"/>
            <a:ext cx="10479698" cy="598856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5C4A6-5FC1-A3CE-2B48-F22469ED4D69}"/>
              </a:ext>
            </a:extLst>
          </p:cNvPr>
          <p:cNvSpPr>
            <a:spLocks noGrp="1"/>
          </p:cNvSpPr>
          <p:nvPr>
            <p:ph type="title"/>
          </p:nvPr>
        </p:nvSpPr>
        <p:spPr>
          <a:xfrm>
            <a:off x="5168462" y="2539617"/>
            <a:ext cx="2209801" cy="990709"/>
          </a:xfrm>
        </p:spPr>
        <p:txBody>
          <a:bodyPr/>
          <a:lstStyle/>
          <a:p>
            <a:r>
              <a:rPr lang="en-US" dirty="0"/>
              <a:t>Caching</a:t>
            </a:r>
            <a:endParaRPr lang="en-IN" dirty="0"/>
          </a:p>
        </p:txBody>
      </p:sp>
    </p:spTree>
    <p:extLst>
      <p:ext uri="{BB962C8B-B14F-4D97-AF65-F5344CB8AC3E}">
        <p14:creationId xmlns:p14="http://schemas.microsoft.com/office/powerpoint/2010/main" val="7416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12"/>
        <p:cNvGrpSpPr/>
        <p:nvPr/>
      </p:nvGrpSpPr>
      <p:grpSpPr>
        <a:xfrm>
          <a:off x="0" y="0"/>
          <a:ext cx="0" cy="0"/>
          <a:chOff x="0" y="0"/>
          <a:chExt cx="0" cy="0"/>
        </a:xfrm>
      </p:grpSpPr>
      <p:pic>
        <p:nvPicPr>
          <p:cNvPr id="3813" name="Google Shape;3813;p251" descr="A Step by Step Guide to In-Memory Caching in ASP.NET Core"/>
          <p:cNvPicPr preferRelativeResize="0"/>
          <p:nvPr/>
        </p:nvPicPr>
        <p:blipFill rotWithShape="1">
          <a:blip r:embed="rId3">
            <a:alphaModFix/>
          </a:blip>
          <a:srcRect/>
          <a:stretch/>
        </p:blipFill>
        <p:spPr>
          <a:xfrm>
            <a:off x="0" y="79558"/>
            <a:ext cx="2741735" cy="2470173"/>
          </a:xfrm>
          <a:prstGeom prst="rect">
            <a:avLst/>
          </a:prstGeom>
          <a:noFill/>
          <a:ln>
            <a:noFill/>
          </a:ln>
        </p:spPr>
      </p:pic>
      <p:pic>
        <p:nvPicPr>
          <p:cNvPr id="3814" name="Google Shape;3814;p251" descr="Distributed Caching in ASP.NET Core with Redis - Sahan Serasinghe -  Engineering Blog"/>
          <p:cNvPicPr preferRelativeResize="0"/>
          <p:nvPr/>
        </p:nvPicPr>
        <p:blipFill rotWithShape="1">
          <a:blip r:embed="rId4">
            <a:alphaModFix/>
          </a:blip>
          <a:srcRect/>
          <a:stretch/>
        </p:blipFill>
        <p:spPr>
          <a:xfrm>
            <a:off x="3343395" y="227947"/>
            <a:ext cx="3078426" cy="2044666"/>
          </a:xfrm>
          <a:prstGeom prst="rect">
            <a:avLst/>
          </a:prstGeom>
          <a:noFill/>
          <a:ln>
            <a:noFill/>
          </a:ln>
        </p:spPr>
      </p:pic>
      <p:graphicFrame>
        <p:nvGraphicFramePr>
          <p:cNvPr id="3815" name="Google Shape;3815;p251"/>
          <p:cNvGraphicFramePr/>
          <p:nvPr/>
        </p:nvGraphicFramePr>
        <p:xfrm>
          <a:off x="27026" y="2679384"/>
          <a:ext cx="12081550" cy="4205665"/>
        </p:xfrm>
        <a:graphic>
          <a:graphicData uri="http://schemas.openxmlformats.org/drawingml/2006/table">
            <a:tbl>
              <a:tblPr firstRow="1" firstCol="1" bandRow="1">
                <a:noFill/>
              </a:tblPr>
              <a:tblGrid>
                <a:gridCol w="1387925">
                  <a:extLst>
                    <a:ext uri="{9D8B030D-6E8A-4147-A177-3AD203B41FA5}">
                      <a16:colId xmlns:a16="http://schemas.microsoft.com/office/drawing/2014/main" val="20000"/>
                    </a:ext>
                  </a:extLst>
                </a:gridCol>
                <a:gridCol w="2112600">
                  <a:extLst>
                    <a:ext uri="{9D8B030D-6E8A-4147-A177-3AD203B41FA5}">
                      <a16:colId xmlns:a16="http://schemas.microsoft.com/office/drawing/2014/main" val="20001"/>
                    </a:ext>
                  </a:extLst>
                </a:gridCol>
                <a:gridCol w="3928850">
                  <a:extLst>
                    <a:ext uri="{9D8B030D-6E8A-4147-A177-3AD203B41FA5}">
                      <a16:colId xmlns:a16="http://schemas.microsoft.com/office/drawing/2014/main" val="20002"/>
                    </a:ext>
                  </a:extLst>
                </a:gridCol>
                <a:gridCol w="4652175">
                  <a:extLst>
                    <a:ext uri="{9D8B030D-6E8A-4147-A177-3AD203B41FA5}">
                      <a16:colId xmlns:a16="http://schemas.microsoft.com/office/drawing/2014/main" val="20003"/>
                    </a:ext>
                  </a:extLst>
                </a:gridCol>
              </a:tblGrid>
              <a:tr h="267625">
                <a:tc>
                  <a:txBody>
                    <a:bodyPr/>
                    <a:lstStyle/>
                    <a:p>
                      <a:pPr marL="0" marR="0" lvl="0" indent="0" algn="ctr" rtl="0">
                        <a:spcBef>
                          <a:spcPts val="0"/>
                        </a:spcBef>
                        <a:spcAft>
                          <a:spcPts val="0"/>
                        </a:spcAft>
                        <a:buNone/>
                      </a:pPr>
                      <a:r>
                        <a:rPr lang="en-US" sz="1600" u="none" strike="noStrike"/>
                        <a:t>Feature</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.NET Core Caching</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Redis</a:t>
                      </a:r>
                      <a:endParaRPr sz="16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ctr" rtl="0">
                        <a:spcBef>
                          <a:spcPts val="0"/>
                        </a:spcBef>
                        <a:spcAft>
                          <a:spcPts val="0"/>
                        </a:spcAft>
                        <a:buNone/>
                      </a:pPr>
                      <a:r>
                        <a:rPr lang="en-US" sz="1600" u="none" strike="noStrike"/>
                        <a:t>Azure Cache for Redis</a:t>
                      </a:r>
                      <a:endParaRPr sz="1600" b="1" i="0" u="none" strike="noStrike">
                        <a:solidFill>
                          <a:srgbClr val="FFFFFF"/>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0"/>
                  </a:ext>
                </a:extLst>
              </a:tr>
              <a:tr h="1834100">
                <a:tc>
                  <a:txBody>
                    <a:bodyPr/>
                    <a:lstStyle/>
                    <a:p>
                      <a:pPr marL="0" marR="0" lvl="0" indent="0" algn="l" rtl="0">
                        <a:spcBef>
                          <a:spcPts val="0"/>
                        </a:spcBef>
                        <a:spcAft>
                          <a:spcPts val="0"/>
                        </a:spcAft>
                        <a:buNone/>
                      </a:pPr>
                      <a:r>
                        <a:rPr lang="en-US" sz="1400" u="none" strike="noStrike"/>
                        <a:t>Type</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In-memory caching within the application process.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Standalone distributed caching system.</a:t>
                      </a:r>
                      <a:endParaRPr dirty="0"/>
                    </a:p>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open-source,</a:t>
                      </a:r>
                      <a:endParaRPr dirty="0"/>
                    </a:p>
                    <a:p>
                      <a:pPr marL="0" marR="0" lvl="0" indent="0" algn="l" rtl="0">
                        <a:spcBef>
                          <a:spcPts val="0"/>
                        </a:spcBef>
                        <a:spcAft>
                          <a:spcPts val="0"/>
                        </a:spcAft>
                        <a:buNone/>
                      </a:pPr>
                      <a:r>
                        <a:rPr lang="en-US" sz="1400" b="1" u="none" strike="noStrike" dirty="0">
                          <a:solidFill>
                            <a:schemeClr val="dk1"/>
                          </a:solidFill>
                          <a:latin typeface="Calibri"/>
                          <a:ea typeface="Calibri"/>
                          <a:cs typeface="Calibri"/>
                          <a:sym typeface="Calibri"/>
                        </a:rPr>
                        <a:t> in-memory data store that can be self-hosted or deployed on various cloud platforms, including Azure.</a:t>
                      </a:r>
                      <a:endParaRPr dirty="0"/>
                    </a:p>
                    <a:p>
                      <a:pPr marL="0" marR="0" lvl="0" indent="0" algn="l" rtl="0">
                        <a:spcBef>
                          <a:spcPts val="0"/>
                        </a:spcBef>
                        <a:spcAft>
                          <a:spcPts val="0"/>
                        </a:spcAft>
                        <a:buNone/>
                      </a:pPr>
                      <a:endParaRPr sz="1400" u="none" strike="noStrik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none" strike="noStrike" dirty="0">
                          <a:solidFill>
                            <a:schemeClr val="dk1"/>
                          </a:solidFill>
                          <a:latin typeface="Calibri"/>
                          <a:ea typeface="Calibri"/>
                          <a:cs typeface="Calibri"/>
                          <a:sym typeface="Calibri"/>
                        </a:rPr>
                        <a:t>Self-hosted</a:t>
                      </a:r>
                      <a:r>
                        <a:rPr lang="en-US" sz="1400" b="1" u="none" strike="noStrike" dirty="0">
                          <a:solidFill>
                            <a:schemeClr val="dk1"/>
                          </a:solidFill>
                          <a:latin typeface="Calibri"/>
                          <a:ea typeface="Calibri"/>
                          <a:cs typeface="Calibri"/>
                          <a:sym typeface="Calibri"/>
                        </a:rPr>
                        <a:t> Redis requires you to man</a:t>
                      </a:r>
                      <a:r>
                        <a:rPr lang="en-US" sz="1400" u="none" strike="noStrike" dirty="0">
                          <a:solidFill>
                            <a:schemeClr val="dk1"/>
                          </a:solidFill>
                          <a:latin typeface="Calibri"/>
                          <a:ea typeface="Calibri"/>
                          <a:cs typeface="Calibri"/>
                          <a:sym typeface="Calibri"/>
                        </a:rPr>
                        <a:t>age the infrastructure yourself, including deployment, maintenance, and monitoring.</a:t>
                      </a:r>
                      <a:endParaRPr sz="1400" u="none" strike="noStrike" dirty="0">
                        <a:solidFill>
                          <a:schemeClr val="dk1"/>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solidFill>
                            <a:schemeClr val="dk1"/>
                          </a:solidFill>
                          <a:latin typeface="Calibri"/>
                          <a:ea typeface="Calibri"/>
                          <a:cs typeface="Calibri"/>
                          <a:sym typeface="Calibri"/>
                        </a:rPr>
                        <a:t>Managed distributed caching service on Azure. Microsoft Azure handles the infrastructure management tasks such as deployment, scaling, patching, and monitoring. Azure Cache for Redis seamlessly integrates with other Azure services and features, such as Azure Monitor, Azure Security Center, Azure Virtual Network, and Azure Active Directory. </a:t>
                      </a:r>
                      <a:r>
                        <a:rPr lang="en-US" sz="1400" b="1" u="none" strike="noStrike">
                          <a:solidFill>
                            <a:schemeClr val="dk1"/>
                          </a:solidFill>
                          <a:latin typeface="Calibri"/>
                          <a:ea typeface="Calibri"/>
                          <a:cs typeface="Calibri"/>
                          <a:sym typeface="Calibri"/>
                        </a:rPr>
                        <a:t>This integration simplifies management, monitoring, and security configuration within the Azure ecosystem.</a:t>
                      </a:r>
                      <a:endParaRPr sz="1400" b="1" u="none" strike="noStrike">
                        <a:solidFill>
                          <a:schemeClr val="dk1"/>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1"/>
                  </a:ext>
                </a:extLst>
              </a:tr>
              <a:tr h="490075">
                <a:tc>
                  <a:txBody>
                    <a:bodyPr/>
                    <a:lstStyle/>
                    <a:p>
                      <a:pPr marL="0" marR="0" lvl="0" indent="0" algn="l" rtl="0">
                        <a:spcBef>
                          <a:spcPts val="0"/>
                        </a:spcBef>
                        <a:spcAft>
                          <a:spcPts val="0"/>
                        </a:spcAft>
                        <a:buNone/>
                      </a:pPr>
                      <a:r>
                        <a:rPr lang="en-US" sz="1400" u="none" strike="noStrike"/>
                        <a:t>Scalability</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Limited to the resources of the application instance.</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Highly scalable across multiple nodes.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Highly scalable with Azure infrastructure.</a:t>
                      </a:r>
                      <a:endParaRPr sz="1400" b="0" i="0" u="none" strike="noStrike">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2"/>
                  </a:ext>
                </a:extLst>
              </a:tr>
              <a:tr h="789775">
                <a:tc>
                  <a:txBody>
                    <a:bodyPr/>
                    <a:lstStyle/>
                    <a:p>
                      <a:pPr marL="0" marR="0" lvl="0" indent="0" algn="l" rtl="0">
                        <a:spcBef>
                          <a:spcPts val="0"/>
                        </a:spcBef>
                        <a:spcAft>
                          <a:spcPts val="0"/>
                        </a:spcAft>
                        <a:buNone/>
                      </a:pPr>
                      <a:r>
                        <a:rPr lang="en-US" sz="1400" u="none" strike="noStrike"/>
                        <a:t>Persistence</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600" b="1" u="none" strike="noStrike"/>
                        <a:t>In-memory cache, data is lost on application restart.</a:t>
                      </a:r>
                      <a:endParaRPr sz="1600" b="1"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both in-memory and persistent storage.</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both in-memory and persistent storage.</a:t>
                      </a:r>
                      <a:endParaRPr sz="1400" b="0" i="0" u="none" strike="noStrike">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3"/>
                  </a:ext>
                </a:extLst>
              </a:tr>
              <a:tr h="731850">
                <a:tc>
                  <a:txBody>
                    <a:bodyPr/>
                    <a:lstStyle/>
                    <a:p>
                      <a:pPr marL="0" marR="0" lvl="0" indent="0" algn="l" rtl="0">
                        <a:spcBef>
                          <a:spcPts val="0"/>
                        </a:spcBef>
                        <a:spcAft>
                          <a:spcPts val="0"/>
                        </a:spcAft>
                        <a:buNone/>
                      </a:pPr>
                      <a:r>
                        <a:rPr lang="en-US" sz="1400" u="none" strike="noStrike"/>
                        <a:t>Data Structures</a:t>
                      </a:r>
                      <a:endParaRPr sz="1400" b="1" i="0" u="none" strike="noStrike">
                        <a:solidFill>
                          <a:srgbClr val="FFFFFF"/>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Basic key-value pairs with limited features.</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a:t>Supports complex data structures like strings, lists, sets, etc.</a:t>
                      </a:r>
                      <a:endParaRPr sz="1400" b="0" i="0" u="none" strike="noStrike">
                        <a:solidFill>
                          <a:srgbClr val="000000"/>
                        </a:solidFill>
                        <a:latin typeface="Calibri"/>
                        <a:ea typeface="Calibri"/>
                        <a:cs typeface="Calibri"/>
                        <a:sym typeface="Calibri"/>
                      </a:endParaRPr>
                    </a:p>
                  </a:txBody>
                  <a:tcPr marL="6100" marR="6100" marT="6100" marB="0" anchor="ctr"/>
                </a:tc>
                <a:tc>
                  <a:txBody>
                    <a:bodyPr/>
                    <a:lstStyle/>
                    <a:p>
                      <a:pPr marL="0" marR="0" lvl="0" indent="0" algn="l" rtl="0">
                        <a:spcBef>
                          <a:spcPts val="0"/>
                        </a:spcBef>
                        <a:spcAft>
                          <a:spcPts val="0"/>
                        </a:spcAft>
                        <a:buNone/>
                      </a:pPr>
                      <a:r>
                        <a:rPr lang="en-US" sz="1400" u="none" strike="noStrike" dirty="0"/>
                        <a:t>Supports complex data structures like strings, lists, sets, etc.</a:t>
                      </a:r>
                      <a:endParaRPr sz="1400" b="0" i="0" u="none" strike="noStrike" dirty="0">
                        <a:solidFill>
                          <a:srgbClr val="000000"/>
                        </a:solidFill>
                        <a:latin typeface="Calibri"/>
                        <a:ea typeface="Calibri"/>
                        <a:cs typeface="Calibri"/>
                        <a:sym typeface="Calibri"/>
                      </a:endParaRPr>
                    </a:p>
                  </a:txBody>
                  <a:tcPr marL="6100" marR="6100" marT="6100" marB="0" anchor="ctr"/>
                </a:tc>
                <a:extLst>
                  <a:ext uri="{0D108BD9-81ED-4DB2-BD59-A6C34878D82A}">
                    <a16:rowId xmlns:a16="http://schemas.microsoft.com/office/drawing/2014/main" val="10004"/>
                  </a:ext>
                </a:extLst>
              </a:tr>
            </a:tbl>
          </a:graphicData>
        </a:graphic>
      </p:graphicFrame>
      <p:sp>
        <p:nvSpPr>
          <p:cNvPr id="3816" name="Google Shape;3816;p251"/>
          <p:cNvSpPr txBox="1">
            <a:spLocks noGrp="1"/>
          </p:cNvSpPr>
          <p:nvPr>
            <p:ph type="title"/>
          </p:nvPr>
        </p:nvSpPr>
        <p:spPr>
          <a:xfrm>
            <a:off x="1837499" y="79558"/>
            <a:ext cx="3628725" cy="336884"/>
          </a:xfrm>
          <a:prstGeom prst="rect">
            <a:avLst/>
          </a:prstGeom>
          <a:noFill/>
          <a:ln>
            <a:noFill/>
          </a:ln>
        </p:spPr>
        <p:txBody>
          <a:bodyPr spcFirstLastPara="1" wrap="square" lIns="109725" tIns="54850" rIns="109725" bIns="54850" anchor="ctr" anchorCtr="0">
            <a:normAutofit fontScale="90000"/>
          </a:bodyPr>
          <a:lstStyle/>
          <a:p>
            <a:pPr marL="0" lvl="0" indent="0" algn="ctr" rtl="0">
              <a:lnSpc>
                <a:spcPct val="90000"/>
              </a:lnSpc>
              <a:spcBef>
                <a:spcPts val="0"/>
              </a:spcBef>
              <a:spcAft>
                <a:spcPts val="0"/>
              </a:spcAft>
              <a:buClr>
                <a:srgbClr val="548135"/>
              </a:buClr>
              <a:buSzPct val="100000"/>
              <a:buFont typeface="Calibri"/>
              <a:buNone/>
            </a:pPr>
            <a:r>
              <a:rPr lang="en-US" b="1"/>
              <a:t>Caching</a:t>
            </a:r>
            <a:endParaRPr/>
          </a:p>
        </p:txBody>
      </p:sp>
      <p:pic>
        <p:nvPicPr>
          <p:cNvPr id="3817" name="Google Shape;3817;p251" descr="Caching in a cloud native app"/>
          <p:cNvPicPr preferRelativeResize="0"/>
          <p:nvPr/>
        </p:nvPicPr>
        <p:blipFill rotWithShape="1">
          <a:blip r:embed="rId5">
            <a:alphaModFix/>
          </a:blip>
          <a:srcRect/>
          <a:stretch/>
        </p:blipFill>
        <p:spPr>
          <a:xfrm>
            <a:off x="6848154" y="-49171"/>
            <a:ext cx="5260428" cy="2598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sp>
        <p:nvSpPr>
          <p:cNvPr id="3027" name="Google Shape;3027;p1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28" name="Google Shape;3028;p1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29" name="Google Shape;3029;p13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21"/>
        <p:cNvGrpSpPr/>
        <p:nvPr/>
      </p:nvGrpSpPr>
      <p:grpSpPr>
        <a:xfrm>
          <a:off x="0" y="0"/>
          <a:ext cx="0" cy="0"/>
          <a:chOff x="0" y="0"/>
          <a:chExt cx="0" cy="0"/>
        </a:xfrm>
      </p:grpSpPr>
      <p:pic>
        <p:nvPicPr>
          <p:cNvPr id="3822" name="Google Shape;3822;p252"/>
          <p:cNvPicPr preferRelativeResize="0"/>
          <p:nvPr/>
        </p:nvPicPr>
        <p:blipFill rotWithShape="1">
          <a:blip r:embed="rId3">
            <a:alphaModFix/>
          </a:blip>
          <a:srcRect/>
          <a:stretch/>
        </p:blipFill>
        <p:spPr>
          <a:xfrm>
            <a:off x="1" y="0"/>
            <a:ext cx="5002924" cy="5268293"/>
          </a:xfrm>
          <a:prstGeom prst="rect">
            <a:avLst/>
          </a:prstGeom>
          <a:noFill/>
          <a:ln>
            <a:noFill/>
          </a:ln>
        </p:spPr>
      </p:pic>
      <p:pic>
        <p:nvPicPr>
          <p:cNvPr id="3823" name="Google Shape;3823;p252"/>
          <p:cNvPicPr preferRelativeResize="0"/>
          <p:nvPr/>
        </p:nvPicPr>
        <p:blipFill rotWithShape="1">
          <a:blip r:embed="rId4">
            <a:alphaModFix/>
          </a:blip>
          <a:srcRect/>
          <a:stretch/>
        </p:blipFill>
        <p:spPr>
          <a:xfrm>
            <a:off x="6796774" y="-1"/>
            <a:ext cx="5219968" cy="2952902"/>
          </a:xfrm>
          <a:prstGeom prst="rect">
            <a:avLst/>
          </a:prstGeom>
          <a:noFill/>
          <a:ln>
            <a:noFill/>
          </a:ln>
        </p:spPr>
      </p:pic>
      <p:pic>
        <p:nvPicPr>
          <p:cNvPr id="3824" name="Google Shape;3824;p252"/>
          <p:cNvPicPr preferRelativeResize="0"/>
          <p:nvPr/>
        </p:nvPicPr>
        <p:blipFill rotWithShape="1">
          <a:blip r:embed="rId5">
            <a:alphaModFix/>
          </a:blip>
          <a:srcRect/>
          <a:stretch/>
        </p:blipFill>
        <p:spPr>
          <a:xfrm>
            <a:off x="6717395" y="3429000"/>
            <a:ext cx="5378726" cy="1739989"/>
          </a:xfrm>
          <a:prstGeom prst="rect">
            <a:avLst/>
          </a:prstGeom>
          <a:noFill/>
          <a:ln>
            <a:noFill/>
          </a:ln>
        </p:spPr>
      </p:pic>
      <p:pic>
        <p:nvPicPr>
          <p:cNvPr id="3825" name="Google Shape;3825;p252"/>
          <p:cNvPicPr preferRelativeResize="0"/>
          <p:nvPr/>
        </p:nvPicPr>
        <p:blipFill rotWithShape="1">
          <a:blip r:embed="rId6">
            <a:alphaModFix/>
          </a:blip>
          <a:srcRect/>
          <a:stretch/>
        </p:blipFill>
        <p:spPr>
          <a:xfrm>
            <a:off x="6657067" y="4908404"/>
            <a:ext cx="2749691" cy="1886047"/>
          </a:xfrm>
          <a:prstGeom prst="rect">
            <a:avLst/>
          </a:prstGeom>
          <a:noFill/>
          <a:ln>
            <a:noFill/>
          </a:ln>
        </p:spPr>
      </p:pic>
      <p:pic>
        <p:nvPicPr>
          <p:cNvPr id="3826" name="Google Shape;3826;p252"/>
          <p:cNvPicPr preferRelativeResize="0"/>
          <p:nvPr/>
        </p:nvPicPr>
        <p:blipFill rotWithShape="1">
          <a:blip r:embed="rId7">
            <a:alphaModFix/>
          </a:blip>
          <a:srcRect/>
          <a:stretch/>
        </p:blipFill>
        <p:spPr>
          <a:xfrm>
            <a:off x="273269" y="5572012"/>
            <a:ext cx="5905804" cy="558829"/>
          </a:xfrm>
          <a:prstGeom prst="rect">
            <a:avLst/>
          </a:prstGeom>
          <a:noFill/>
          <a:ln>
            <a:noFill/>
          </a:ln>
        </p:spPr>
      </p:pic>
      <p:pic>
        <p:nvPicPr>
          <p:cNvPr id="3827" name="Google Shape;3827;p252"/>
          <p:cNvPicPr preferRelativeResize="0"/>
          <p:nvPr/>
        </p:nvPicPr>
        <p:blipFill rotWithShape="1">
          <a:blip r:embed="rId8">
            <a:alphaModFix/>
          </a:blip>
          <a:srcRect/>
          <a:stretch/>
        </p:blipFill>
        <p:spPr>
          <a:xfrm>
            <a:off x="3412351" y="640260"/>
            <a:ext cx="3181148" cy="329330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31"/>
        <p:cNvGrpSpPr/>
        <p:nvPr/>
      </p:nvGrpSpPr>
      <p:grpSpPr>
        <a:xfrm>
          <a:off x="0" y="0"/>
          <a:ext cx="0" cy="0"/>
          <a:chOff x="0" y="0"/>
          <a:chExt cx="0" cy="0"/>
        </a:xfrm>
      </p:grpSpPr>
      <p:sp>
        <p:nvSpPr>
          <p:cNvPr id="3832" name="Google Shape;3832;p253"/>
          <p:cNvSpPr txBox="1">
            <a:spLocks noGrp="1"/>
          </p:cNvSpPr>
          <p:nvPr>
            <p:ph type="body" idx="1"/>
          </p:nvPr>
        </p:nvSpPr>
        <p:spPr>
          <a:xfrm>
            <a:off x="838200" y="1517861"/>
            <a:ext cx="5257800" cy="46591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[OutputCache(Duration = 60, VaryByParam = "Id")]  </a:t>
            </a:r>
            <a:endParaRPr/>
          </a:p>
          <a:p>
            <a:pPr marL="0" lvl="0" indent="0" algn="l" rtl="0">
              <a:lnSpc>
                <a:spcPct val="90000"/>
              </a:lnSpc>
              <a:spcBef>
                <a:spcPts val="1000"/>
              </a:spcBef>
              <a:spcAft>
                <a:spcPts val="0"/>
              </a:spcAft>
              <a:buClr>
                <a:schemeClr val="dk1"/>
              </a:buClr>
              <a:buSzPts val="2800"/>
              <a:buNone/>
            </a:pPr>
            <a:r>
              <a:rPr lang="en-US"/>
              <a:t>public ActionResult Index(int Id) {  </a:t>
            </a:r>
            <a:endParaRPr/>
          </a:p>
          <a:p>
            <a:pPr marL="0" lvl="0" indent="0" algn="l" rtl="0">
              <a:lnSpc>
                <a:spcPct val="90000"/>
              </a:lnSpc>
              <a:spcBef>
                <a:spcPts val="1000"/>
              </a:spcBef>
              <a:spcAft>
                <a:spcPts val="0"/>
              </a:spcAft>
              <a:buClr>
                <a:schemeClr val="dk1"/>
              </a:buClr>
              <a:buSzPts val="2800"/>
              <a:buNone/>
            </a:pPr>
            <a:r>
              <a:rPr lang="en-US"/>
              <a:t>var emps = from e in db.Employees where e.DeptID = Id  </a:t>
            </a:r>
            <a:endParaRPr/>
          </a:p>
          <a:p>
            <a:pPr marL="0" lvl="0" indent="0" algn="l" rtl="0">
              <a:lnSpc>
                <a:spcPct val="90000"/>
              </a:lnSpc>
              <a:spcBef>
                <a:spcPts val="1000"/>
              </a:spcBef>
              <a:spcAft>
                <a:spcPts val="0"/>
              </a:spcAft>
              <a:buClr>
                <a:schemeClr val="dk1"/>
              </a:buClr>
              <a:buSzPts val="2800"/>
              <a:buNone/>
            </a:pPr>
            <a:r>
              <a:rPr lang="en-US"/>
              <a:t>   orderby e.ID  </a:t>
            </a:r>
            <a:endParaRPr/>
          </a:p>
          <a:p>
            <a:pPr marL="0" lvl="0" indent="0" algn="l" rtl="0">
              <a:lnSpc>
                <a:spcPct val="90000"/>
              </a:lnSpc>
              <a:spcBef>
                <a:spcPts val="1000"/>
              </a:spcBef>
              <a:spcAft>
                <a:spcPts val="0"/>
              </a:spcAft>
              <a:buClr>
                <a:schemeClr val="dk1"/>
              </a:buClr>
              <a:buSzPts val="2800"/>
              <a:buNone/>
            </a:pPr>
            <a:r>
              <a:rPr lang="en-US"/>
              <a:t>    select e;  </a:t>
            </a:r>
            <a:endParaRPr/>
          </a:p>
          <a:p>
            <a:pPr marL="0" lvl="0" indent="0" algn="l" rtl="0">
              <a:lnSpc>
                <a:spcPct val="90000"/>
              </a:lnSpc>
              <a:spcBef>
                <a:spcPts val="1000"/>
              </a:spcBef>
              <a:spcAft>
                <a:spcPts val="0"/>
              </a:spcAft>
              <a:buClr>
                <a:schemeClr val="dk1"/>
              </a:buClr>
              <a:buSzPts val="2800"/>
              <a:buNone/>
            </a:pPr>
            <a:r>
              <a:rPr lang="en-US"/>
              <a:t>   return View(emps);  </a:t>
            </a:r>
            <a:endParaRPr/>
          </a:p>
          <a:p>
            <a:pPr marL="0" lvl="0" indent="0" algn="l" rtl="0">
              <a:lnSpc>
                <a:spcPct val="90000"/>
              </a:lnSpc>
              <a:spcBef>
                <a:spcPts val="1000"/>
              </a:spcBef>
              <a:spcAft>
                <a:spcPts val="0"/>
              </a:spcAft>
              <a:buClr>
                <a:schemeClr val="dk1"/>
              </a:buClr>
              <a:buSzPts val="2800"/>
              <a:buNone/>
            </a:pPr>
            <a:r>
              <a:rPr lang="en-US"/>
              <a:t>} </a:t>
            </a:r>
            <a:endParaRPr/>
          </a:p>
        </p:txBody>
      </p:sp>
      <p:sp>
        <p:nvSpPr>
          <p:cNvPr id="3833" name="Google Shape;3833;p253"/>
          <p:cNvSpPr/>
          <p:nvPr/>
        </p:nvSpPr>
        <p:spPr>
          <a:xfrm>
            <a:off x="156677" y="223520"/>
            <a:ext cx="5821680" cy="5892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 Cache</a:t>
            </a:r>
            <a:endParaRPr/>
          </a:p>
        </p:txBody>
      </p:sp>
      <p:sp>
        <p:nvSpPr>
          <p:cNvPr id="3834" name="Google Shape;3834;p253"/>
          <p:cNvSpPr/>
          <p:nvPr/>
        </p:nvSpPr>
        <p:spPr>
          <a:xfrm>
            <a:off x="6213645" y="223520"/>
            <a:ext cx="5821680" cy="5892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Cache</a:t>
            </a:r>
            <a:endParaRPr/>
          </a:p>
        </p:txBody>
      </p:sp>
      <p:sp>
        <p:nvSpPr>
          <p:cNvPr id="3835" name="Google Shape;3835;p253"/>
          <p:cNvSpPr txBox="1"/>
          <p:nvPr/>
        </p:nvSpPr>
        <p:spPr>
          <a:xfrm>
            <a:off x="6213645" y="1402357"/>
            <a:ext cx="5966861" cy="4659102"/>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private DataTable GetData()</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DataTable data </a:t>
            </a:r>
            <a:r>
              <a:rPr lang="en-US" sz="2800" b="1">
                <a:solidFill>
                  <a:schemeClr val="dk1"/>
                </a:solidFill>
                <a:latin typeface="Calibri"/>
                <a:ea typeface="Calibri"/>
                <a:cs typeface="Calibri"/>
                <a:sym typeface="Calibri"/>
              </a:rPr>
              <a:t>= Cache["data"]</a:t>
            </a:r>
            <a:r>
              <a:rPr lang="en-US" sz="2800">
                <a:solidFill>
                  <a:schemeClr val="dk1"/>
                </a:solidFill>
                <a:latin typeface="Calibri"/>
                <a:ea typeface="Calibri"/>
                <a:cs typeface="Calibri"/>
                <a:sym typeface="Calibri"/>
              </a:rPr>
              <a:t> as DataTable;</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if (data == null)</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data = LoadDataFromDatabase();</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return data;</a:t>
            </a:r>
            <a:endParaRPr/>
          </a:p>
          <a:p>
            <a:pPr marL="0" marR="0" lvl="0" indent="0" algn="l" rtl="0">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a:t>
            </a:r>
            <a:endParaRPr/>
          </a:p>
          <a:p>
            <a:pPr marL="0" marR="0" lvl="0" indent="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840" name="Google Shape;3840;p254"/>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41" name="Google Shape;3841;p254"/>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r>
              <a:rPr lang="en-US"/>
              <a:t>Fragment caching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51"/>
        <p:cNvGrpSpPr/>
        <p:nvPr/>
      </p:nvGrpSpPr>
      <p:grpSpPr>
        <a:xfrm>
          <a:off x="0" y="0"/>
          <a:ext cx="0" cy="0"/>
          <a:chOff x="0" y="0"/>
          <a:chExt cx="0" cy="0"/>
        </a:xfrm>
      </p:grpSpPr>
      <p:sp>
        <p:nvSpPr>
          <p:cNvPr id="3852" name="Google Shape;3852;p256"/>
          <p:cNvSpPr txBox="1">
            <a:spLocks noGrp="1"/>
          </p:cNvSpPr>
          <p:nvPr>
            <p:ph type="body" idx="1"/>
          </p:nvPr>
        </p:nvSpPr>
        <p:spPr>
          <a:xfrm>
            <a:off x="520566" y="545710"/>
            <a:ext cx="10515600" cy="465910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sz="1600"/>
              <a:t>public IEnumerable&lt;Product&gt; GetProducts()</a:t>
            </a:r>
            <a:endParaRPr/>
          </a:p>
          <a:p>
            <a:pPr marL="0" lvl="0" indent="0" algn="l" rtl="0">
              <a:lnSpc>
                <a:spcPct val="90000"/>
              </a:lnSpc>
              <a:spcBef>
                <a:spcPts val="1000"/>
              </a:spcBef>
              <a:spcAft>
                <a:spcPts val="0"/>
              </a:spcAft>
              <a:buClr>
                <a:schemeClr val="dk1"/>
              </a:buClr>
              <a:buSzPts val="1600"/>
              <a:buNone/>
            </a:pPr>
            <a:r>
              <a:rPr lang="en-US" sz="1600"/>
              <a:t>{</a:t>
            </a:r>
            <a:endParaRPr/>
          </a:p>
          <a:p>
            <a:pPr marL="0" lvl="0" indent="0" algn="l" rtl="0">
              <a:lnSpc>
                <a:spcPct val="90000"/>
              </a:lnSpc>
              <a:spcBef>
                <a:spcPts val="1000"/>
              </a:spcBef>
              <a:spcAft>
                <a:spcPts val="0"/>
              </a:spcAft>
              <a:buClr>
                <a:schemeClr val="dk1"/>
              </a:buClr>
              <a:buSzPts val="1600"/>
              <a:buNone/>
            </a:pPr>
            <a:r>
              <a:rPr lang="en-US" sz="1600"/>
              <a:t>    var cacheKey = "products";</a:t>
            </a:r>
            <a:endParaRPr/>
          </a:p>
          <a:p>
            <a:pPr marL="0" lvl="0" indent="0" algn="l" rtl="0">
              <a:lnSpc>
                <a:spcPct val="90000"/>
              </a:lnSpc>
              <a:spcBef>
                <a:spcPts val="1000"/>
              </a:spcBef>
              <a:spcAft>
                <a:spcPts val="0"/>
              </a:spcAft>
              <a:buClr>
                <a:schemeClr val="dk1"/>
              </a:buClr>
              <a:buSzPts val="1600"/>
              <a:buNone/>
            </a:pPr>
            <a:r>
              <a:rPr lang="en-US" sz="1600"/>
              <a:t>    var cache = MemoryCache.Default;</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var products = cache.Get(cacheKey) as IEnumerable&lt;Product&gt;;</a:t>
            </a:r>
            <a:endParaRPr/>
          </a:p>
          <a:p>
            <a:pPr marL="0" lvl="0" indent="0" algn="l" rtl="0">
              <a:lnSpc>
                <a:spcPct val="90000"/>
              </a:lnSpc>
              <a:spcBef>
                <a:spcPts val="1000"/>
              </a:spcBef>
              <a:spcAft>
                <a:spcPts val="0"/>
              </a:spcAft>
              <a:buClr>
                <a:schemeClr val="dk1"/>
              </a:buClr>
              <a:buSzPts val="1600"/>
              <a:buNone/>
            </a:pPr>
            <a:r>
              <a:rPr lang="en-US" sz="1600"/>
              <a:t>    if (products == null)</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 Retrieve products from the database</a:t>
            </a:r>
            <a:endParaRPr/>
          </a:p>
          <a:p>
            <a:pPr marL="0" lvl="0" indent="0" algn="l" rtl="0">
              <a:lnSpc>
                <a:spcPct val="90000"/>
              </a:lnSpc>
              <a:spcBef>
                <a:spcPts val="1000"/>
              </a:spcBef>
              <a:spcAft>
                <a:spcPts val="0"/>
              </a:spcAft>
              <a:buClr>
                <a:schemeClr val="dk1"/>
              </a:buClr>
              <a:buSzPts val="1600"/>
              <a:buNone/>
            </a:pPr>
            <a:r>
              <a:rPr lang="en-US" sz="1600"/>
              <a:t>        products = dbContext.Products.ToList();</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var cachePolicy = new CacheItemPolicy</a:t>
            </a:r>
            <a:endParaRPr sz="1600"/>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AbsoluteExpiration = DateTimeOffset.Now.AddMinutes(30)</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cache.Add(cacheKey, products, cache</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Policy);</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a:t>
            </a:r>
            <a:endParaRPr/>
          </a:p>
          <a:p>
            <a:pPr marL="0" lvl="0" indent="0" algn="l" rtl="0">
              <a:lnSpc>
                <a:spcPct val="90000"/>
              </a:lnSpc>
              <a:spcBef>
                <a:spcPts val="1000"/>
              </a:spcBef>
              <a:spcAft>
                <a:spcPts val="0"/>
              </a:spcAft>
              <a:buClr>
                <a:schemeClr val="dk1"/>
              </a:buClr>
              <a:buSzPts val="1600"/>
              <a:buNone/>
            </a:pPr>
            <a:r>
              <a:rPr lang="en-US" sz="1600"/>
              <a:t>    return products;</a:t>
            </a:r>
            <a:endParaRPr/>
          </a:p>
          <a:p>
            <a:pPr marL="0" lvl="0" indent="0" algn="l" rtl="0">
              <a:lnSpc>
                <a:spcPct val="90000"/>
              </a:lnSpc>
              <a:spcBef>
                <a:spcPts val="1000"/>
              </a:spcBef>
              <a:spcAft>
                <a:spcPts val="0"/>
              </a:spcAft>
              <a:buClr>
                <a:schemeClr val="dk1"/>
              </a:buClr>
              <a:buSzPts val="1600"/>
              <a:buNone/>
            </a:pPr>
            <a:r>
              <a:rPr lang="en-US" sz="1600"/>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56"/>
        <p:cNvGrpSpPr/>
        <p:nvPr/>
      </p:nvGrpSpPr>
      <p:grpSpPr>
        <a:xfrm>
          <a:off x="0" y="0"/>
          <a:ext cx="0" cy="0"/>
          <a:chOff x="0" y="0"/>
          <a:chExt cx="0" cy="0"/>
        </a:xfrm>
      </p:grpSpPr>
      <p:sp>
        <p:nvSpPr>
          <p:cNvPr id="3857" name="Google Shape;3857;p257"/>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fontScale="90000"/>
          </a:bodyPr>
          <a:lstStyle/>
          <a:p>
            <a:pPr marL="0" lvl="0" indent="0" algn="l" rtl="0">
              <a:lnSpc>
                <a:spcPct val="90000"/>
              </a:lnSpc>
              <a:spcBef>
                <a:spcPts val="0"/>
              </a:spcBef>
              <a:spcAft>
                <a:spcPts val="0"/>
              </a:spcAft>
              <a:buClr>
                <a:srgbClr val="333333"/>
              </a:buClr>
              <a:buSzPct val="100000"/>
              <a:buFont typeface="Helvetica Neue"/>
              <a:buNone/>
            </a:pPr>
            <a:r>
              <a:rPr lang="en-US" b="0" i="0">
                <a:solidFill>
                  <a:srgbClr val="333333"/>
                </a:solidFill>
                <a:latin typeface="Helvetica Neue"/>
                <a:ea typeface="Helvetica Neue"/>
                <a:cs typeface="Helvetica Neue"/>
                <a:sym typeface="Helvetica Neue"/>
              </a:rPr>
              <a:t>Caching Data from External APIs</a:t>
            </a:r>
            <a:br>
              <a:rPr lang="en-US" b="0" i="0">
                <a:solidFill>
                  <a:srgbClr val="333333"/>
                </a:solidFill>
                <a:latin typeface="Helvetica Neue"/>
                <a:ea typeface="Helvetica Neue"/>
                <a:cs typeface="Helvetica Neue"/>
                <a:sym typeface="Helvetica Neue"/>
              </a:rPr>
            </a:br>
            <a:endParaRPr/>
          </a:p>
        </p:txBody>
      </p:sp>
      <p:pic>
        <p:nvPicPr>
          <p:cNvPr id="3858" name="Google Shape;3858;p257"/>
          <p:cNvPicPr preferRelativeResize="0"/>
          <p:nvPr/>
        </p:nvPicPr>
        <p:blipFill rotWithShape="1">
          <a:blip r:embed="rId3">
            <a:alphaModFix/>
          </a:blip>
          <a:srcRect/>
          <a:stretch/>
        </p:blipFill>
        <p:spPr>
          <a:xfrm>
            <a:off x="588516" y="934642"/>
            <a:ext cx="8220203" cy="49679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260"/>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48135"/>
              </a:buClr>
              <a:buSzPts val="3600"/>
              <a:buFont typeface="Calibri"/>
              <a:buNone/>
            </a:pPr>
            <a:endParaRPr sz="3600">
              <a:solidFill>
                <a:schemeClr val="dk1"/>
              </a:solidFill>
            </a:endParaRPr>
          </a:p>
        </p:txBody>
      </p:sp>
      <p:pic>
        <p:nvPicPr>
          <p:cNvPr id="3878" name="Google Shape;3878;p260"/>
          <p:cNvPicPr preferRelativeResize="0"/>
          <p:nvPr/>
        </p:nvPicPr>
        <p:blipFill rotWithShape="1">
          <a:blip r:embed="rId3">
            <a:alphaModFix/>
          </a:blip>
          <a:srcRect t="19833" b="26058"/>
          <a:stretch/>
        </p:blipFill>
        <p:spPr>
          <a:xfrm>
            <a:off x="94613" y="326237"/>
            <a:ext cx="12191980" cy="6205526"/>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879" name="Google Shape;3879;p260"/>
          <p:cNvSpPr txBox="1">
            <a:spLocks noGrp="1"/>
          </p:cNvSpPr>
          <p:nvPr>
            <p:ph type="body" idx="1"/>
          </p:nvPr>
        </p:nvSpPr>
        <p:spPr>
          <a:xfrm>
            <a:off x="4223982" y="3752850"/>
            <a:ext cx="7485413" cy="2452687"/>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261"/>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85" name="Google Shape;3885;p261"/>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886" name="Google Shape;3886;p26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97"/>
        <p:cNvGrpSpPr/>
        <p:nvPr/>
      </p:nvGrpSpPr>
      <p:grpSpPr>
        <a:xfrm>
          <a:off x="0" y="0"/>
          <a:ext cx="0" cy="0"/>
          <a:chOff x="0" y="0"/>
          <a:chExt cx="0" cy="0"/>
        </a:xfrm>
      </p:grpSpPr>
      <p:sp>
        <p:nvSpPr>
          <p:cNvPr id="3898" name="Google Shape;3898;p263"/>
          <p:cNvSpPr txBox="1">
            <a:spLocks noGrp="1"/>
          </p:cNvSpPr>
          <p:nvPr>
            <p:ph type="body" idx="1"/>
          </p:nvPr>
        </p:nvSpPr>
        <p:spPr>
          <a:xfrm>
            <a:off x="838200" y="1517861"/>
            <a:ext cx="10515600" cy="465910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899" name="Google Shape;3899;p263"/>
          <p:cNvSpPr txBox="1">
            <a:spLocks noGrp="1"/>
          </p:cNvSpPr>
          <p:nvPr>
            <p:ph type="title"/>
          </p:nvPr>
        </p:nvSpPr>
        <p:spPr>
          <a:xfrm>
            <a:off x="838200" y="227341"/>
            <a:ext cx="10515600" cy="990709"/>
          </a:xfrm>
          <a:prstGeom prst="rect">
            <a:avLst/>
          </a:prstGeom>
          <a:noFill/>
          <a:ln>
            <a:noFill/>
          </a:ln>
        </p:spPr>
        <p:txBody>
          <a:bodyPr spcFirstLastPara="1" wrap="square" lIns="109725" tIns="54850" rIns="109725" bIns="54850" anchor="ctr" anchorCtr="0">
            <a:normAutofit/>
          </a:bodyPr>
          <a:lstStyle/>
          <a:p>
            <a:pPr marL="0" lvl="0" indent="0" algn="l" rtl="0">
              <a:lnSpc>
                <a:spcPct val="90000"/>
              </a:lnSpc>
              <a:spcBef>
                <a:spcPts val="0"/>
              </a:spcBef>
              <a:spcAft>
                <a:spcPts val="0"/>
              </a:spcAft>
              <a:buClr>
                <a:srgbClr val="548135"/>
              </a:buClr>
              <a:buSzPts val="4400"/>
              <a:buFont typeface="Calibri"/>
              <a:buNone/>
            </a:pPr>
            <a:endParaRPr/>
          </a:p>
        </p:txBody>
      </p:sp>
      <p:pic>
        <p:nvPicPr>
          <p:cNvPr id="3900" name="Google Shape;3900;p26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09"/>
        <p:cNvGrpSpPr/>
        <p:nvPr/>
      </p:nvGrpSpPr>
      <p:grpSpPr>
        <a:xfrm>
          <a:off x="0" y="0"/>
          <a:ext cx="0" cy="0"/>
          <a:chOff x="0" y="0"/>
          <a:chExt cx="0" cy="0"/>
        </a:xfrm>
      </p:grpSpPr>
      <p:sp>
        <p:nvSpPr>
          <p:cNvPr id="3910" name="Google Shape;3910;p265"/>
          <p:cNvSpPr/>
          <p:nvPr/>
        </p:nvSpPr>
        <p:spPr>
          <a:xfrm>
            <a:off x="0" y="1437287"/>
            <a:ext cx="588579" cy="50449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UI</a:t>
            </a:r>
            <a:endParaRPr/>
          </a:p>
        </p:txBody>
      </p:sp>
      <p:sp>
        <p:nvSpPr>
          <p:cNvPr id="3911" name="Google Shape;3911;p265"/>
          <p:cNvSpPr/>
          <p:nvPr/>
        </p:nvSpPr>
        <p:spPr>
          <a:xfrm>
            <a:off x="817182" y="444060"/>
            <a:ext cx="1792015" cy="255926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API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Ocelot/ Azure API Management/Amazon API Gateway </a:t>
            </a:r>
            <a:endParaRPr/>
          </a:p>
        </p:txBody>
      </p:sp>
      <p:sp>
        <p:nvSpPr>
          <p:cNvPr id="3912" name="Google Shape;3912;p265"/>
          <p:cNvSpPr/>
          <p:nvPr/>
        </p:nvSpPr>
        <p:spPr>
          <a:xfrm>
            <a:off x="2874586" y="383629"/>
            <a:ext cx="972202"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Product</a:t>
            </a:r>
            <a:endParaRPr/>
          </a:p>
        </p:txBody>
      </p:sp>
      <p:sp>
        <p:nvSpPr>
          <p:cNvPr id="3913" name="Google Shape;3913;p265"/>
          <p:cNvSpPr/>
          <p:nvPr/>
        </p:nvSpPr>
        <p:spPr>
          <a:xfrm>
            <a:off x="2874585" y="1171903"/>
            <a:ext cx="904036"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Basket</a:t>
            </a:r>
            <a:endParaRPr dirty="0"/>
          </a:p>
        </p:txBody>
      </p:sp>
      <p:sp>
        <p:nvSpPr>
          <p:cNvPr id="3914" name="Google Shape;3914;p265"/>
          <p:cNvSpPr/>
          <p:nvPr/>
        </p:nvSpPr>
        <p:spPr>
          <a:xfrm>
            <a:off x="2854956" y="1978571"/>
            <a:ext cx="972203"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Order</a:t>
            </a:r>
            <a:endParaRPr/>
          </a:p>
        </p:txBody>
      </p:sp>
      <p:sp>
        <p:nvSpPr>
          <p:cNvPr id="3915" name="Google Shape;3915;p265"/>
          <p:cNvSpPr/>
          <p:nvPr/>
        </p:nvSpPr>
        <p:spPr>
          <a:xfrm>
            <a:off x="5118549" y="383629"/>
            <a:ext cx="709448" cy="50975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Sub P1</a:t>
            </a:r>
            <a:endParaRPr/>
          </a:p>
        </p:txBody>
      </p:sp>
      <p:sp>
        <p:nvSpPr>
          <p:cNvPr id="3916" name="Google Shape;3916;p265"/>
          <p:cNvSpPr/>
          <p:nvPr/>
        </p:nvSpPr>
        <p:spPr>
          <a:xfrm>
            <a:off x="530772" y="3665485"/>
            <a:ext cx="1704546" cy="50449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(Identity Server)</a:t>
            </a:r>
            <a:endParaRPr dirty="0"/>
          </a:p>
        </p:txBody>
      </p:sp>
      <p:cxnSp>
        <p:nvCxnSpPr>
          <p:cNvPr id="3917" name="Google Shape;3917;p265"/>
          <p:cNvCxnSpPr>
            <a:endCxn id="3912" idx="1"/>
          </p:cNvCxnSpPr>
          <p:nvPr/>
        </p:nvCxnSpPr>
        <p:spPr>
          <a:xfrm rot="10800000" flipH="1">
            <a:off x="1928686" y="638505"/>
            <a:ext cx="945900" cy="25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18" name="Google Shape;3918;p265"/>
          <p:cNvCxnSpPr>
            <a:cxnSpLocks/>
            <a:stCxn id="3911" idx="3"/>
            <a:endCxn id="3913" idx="1"/>
          </p:cNvCxnSpPr>
          <p:nvPr/>
        </p:nvCxnSpPr>
        <p:spPr>
          <a:xfrm flipV="1">
            <a:off x="2609197" y="1426779"/>
            <a:ext cx="265388" cy="296916"/>
          </a:xfrm>
          <a:prstGeom prst="straightConnector1">
            <a:avLst/>
          </a:prstGeom>
          <a:noFill/>
          <a:ln w="9525" cap="flat" cmpd="sng">
            <a:solidFill>
              <a:schemeClr val="accent1"/>
            </a:solidFill>
            <a:prstDash val="solid"/>
            <a:miter lim="800000"/>
            <a:headEnd type="none" w="sm" len="sm"/>
            <a:tailEnd type="triangle" w="med" len="med"/>
          </a:ln>
        </p:spPr>
      </p:cxnSp>
      <p:cxnSp>
        <p:nvCxnSpPr>
          <p:cNvPr id="3919" name="Google Shape;3919;p265"/>
          <p:cNvCxnSpPr>
            <a:endCxn id="3914" idx="1"/>
          </p:cNvCxnSpPr>
          <p:nvPr/>
        </p:nvCxnSpPr>
        <p:spPr>
          <a:xfrm>
            <a:off x="1909056" y="1978447"/>
            <a:ext cx="945900" cy="25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0" name="Google Shape;3920;p265"/>
          <p:cNvCxnSpPr/>
          <p:nvPr/>
        </p:nvCxnSpPr>
        <p:spPr>
          <a:xfrm rot="10800000" flipH="1">
            <a:off x="1928655" y="2170390"/>
            <a:ext cx="945931" cy="44663"/>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1" name="Google Shape;3921;p265"/>
          <p:cNvCxnSpPr>
            <a:stCxn id="3912" idx="3"/>
            <a:endCxn id="3915" idx="1"/>
          </p:cNvCxnSpPr>
          <p:nvPr/>
        </p:nvCxnSpPr>
        <p:spPr>
          <a:xfrm>
            <a:off x="3846788" y="638505"/>
            <a:ext cx="1271700" cy="0"/>
          </a:xfrm>
          <a:prstGeom prst="straightConnector1">
            <a:avLst/>
          </a:prstGeom>
          <a:noFill/>
          <a:ln w="9525" cap="flat" cmpd="sng">
            <a:solidFill>
              <a:schemeClr val="accent1"/>
            </a:solidFill>
            <a:prstDash val="solid"/>
            <a:miter lim="800000"/>
            <a:headEnd type="none" w="sm" len="sm"/>
            <a:tailEnd type="triangle" w="med" len="med"/>
          </a:ln>
        </p:spPr>
      </p:cxnSp>
      <p:sp>
        <p:nvSpPr>
          <p:cNvPr id="3922" name="Google Shape;3922;p265"/>
          <p:cNvSpPr/>
          <p:nvPr/>
        </p:nvSpPr>
        <p:spPr>
          <a:xfrm>
            <a:off x="8153401" y="0"/>
            <a:ext cx="3965028" cy="685799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DDD, Clean Architecture ( Domain Layer, Application Layer, Infra Layer, Presentation layer)</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Security-OAuth2/OpenID Connect for authentication, TLS/SSL for secure communication, Authentication(User Role, policy)</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Logging(File beat, log stash, Elastic Search, Kibana)</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Health check </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Ubuntu Server</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Docker </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Artifact</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Github(Tag)/ Azure Repo</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PR request (Feature Branch🡪Master Branch)</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Deploy on Azure VM/ AKS via Azure DevOps CICD Pipleline</a:t>
            </a: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gRPC  HTTP2 /</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Service Discovery – Consule</a:t>
            </a: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Resilience Patterns (Retry, Circuit Breaker Pattern) </a:t>
            </a:r>
            <a:endParaRPr/>
          </a:p>
          <a:p>
            <a:pPr marL="342900" marR="0" lvl="0" indent="-342900" algn="l"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Caching (Fragment, Distributed, Data Caching, Output cache, Donut)</a:t>
            </a:r>
            <a:endParaRPr/>
          </a:p>
        </p:txBody>
      </p:sp>
      <p:sp>
        <p:nvSpPr>
          <p:cNvPr id="3923" name="Google Shape;3923;p265"/>
          <p:cNvSpPr/>
          <p:nvPr/>
        </p:nvSpPr>
        <p:spPr>
          <a:xfrm>
            <a:off x="9322676" y="1"/>
            <a:ext cx="2375338"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Every Service Flow</a:t>
            </a:r>
            <a:endParaRPr/>
          </a:p>
        </p:txBody>
      </p:sp>
      <p:cxnSp>
        <p:nvCxnSpPr>
          <p:cNvPr id="3924" name="Google Shape;3924;p265"/>
          <p:cNvCxnSpPr>
            <a:cxnSpLocks/>
            <a:endCxn id="3916" idx="0"/>
          </p:cNvCxnSpPr>
          <p:nvPr/>
        </p:nvCxnSpPr>
        <p:spPr>
          <a:xfrm flipH="1">
            <a:off x="1383045" y="3014485"/>
            <a:ext cx="22134" cy="651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5" name="Google Shape;3925;p265"/>
          <p:cNvCxnSpPr/>
          <p:nvPr/>
        </p:nvCxnSpPr>
        <p:spPr>
          <a:xfrm rot="10800000">
            <a:off x="1795964" y="2958664"/>
            <a:ext cx="0" cy="706821"/>
          </a:xfrm>
          <a:prstGeom prst="straightConnector1">
            <a:avLst/>
          </a:prstGeom>
          <a:noFill/>
          <a:ln w="9525" cap="flat" cmpd="sng">
            <a:solidFill>
              <a:schemeClr val="accent1"/>
            </a:solidFill>
            <a:prstDash val="solid"/>
            <a:miter lim="800000"/>
            <a:headEnd type="none" w="sm" len="sm"/>
            <a:tailEnd type="triangle" w="med" len="med"/>
          </a:ln>
        </p:spPr>
      </p:cxnSp>
      <p:cxnSp>
        <p:nvCxnSpPr>
          <p:cNvPr id="3926" name="Google Shape;3926;p265"/>
          <p:cNvCxnSpPr>
            <a:stCxn id="3910" idx="3"/>
            <a:endCxn id="3911" idx="1"/>
          </p:cNvCxnSpPr>
          <p:nvPr/>
        </p:nvCxnSpPr>
        <p:spPr>
          <a:xfrm>
            <a:off x="588579" y="1689536"/>
            <a:ext cx="228600" cy="34200"/>
          </a:xfrm>
          <a:prstGeom prst="straightConnector1">
            <a:avLst/>
          </a:prstGeom>
          <a:noFill/>
          <a:ln w="9525" cap="flat" cmpd="sng">
            <a:solidFill>
              <a:schemeClr val="accent1"/>
            </a:solidFill>
            <a:prstDash val="solid"/>
            <a:miter lim="800000"/>
            <a:headEnd type="none" w="sm" len="sm"/>
            <a:tailEnd type="triangle" w="med" len="med"/>
          </a:ln>
        </p:spPr>
      </p:cxnSp>
      <p:sp>
        <p:nvSpPr>
          <p:cNvPr id="3927" name="Google Shape;3927;p265"/>
          <p:cNvSpPr/>
          <p:nvPr/>
        </p:nvSpPr>
        <p:spPr>
          <a:xfrm>
            <a:off x="4753458" y="1449113"/>
            <a:ext cx="1587573" cy="487483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ESB, EAI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SOA</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Restull API</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ESB</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Kafka</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RabbitMQ)</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Service Bus</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Queue, MSMQ</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Even Grid</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Azure Event hub</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28" name="Google Shape;3928;p265"/>
          <p:cNvPicPr preferRelativeResize="0"/>
          <p:nvPr/>
        </p:nvPicPr>
        <p:blipFill rotWithShape="1">
          <a:blip r:embed="rId3">
            <a:alphaModFix/>
          </a:blip>
          <a:srcRect/>
          <a:stretch/>
        </p:blipFill>
        <p:spPr>
          <a:xfrm>
            <a:off x="6503282" y="175525"/>
            <a:ext cx="1587582" cy="1739989"/>
          </a:xfrm>
          <a:prstGeom prst="rect">
            <a:avLst/>
          </a:prstGeom>
          <a:noFill/>
          <a:ln>
            <a:noFill/>
          </a:ln>
        </p:spPr>
      </p:pic>
      <p:sp>
        <p:nvSpPr>
          <p:cNvPr id="3929" name="Google Shape;3929;p265"/>
          <p:cNvSpPr/>
          <p:nvPr/>
        </p:nvSpPr>
        <p:spPr>
          <a:xfrm>
            <a:off x="6915805" y="2748452"/>
            <a:ext cx="1051035" cy="51631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Sec Database</a:t>
            </a:r>
            <a:endParaRPr/>
          </a:p>
        </p:txBody>
      </p:sp>
      <p:sp>
        <p:nvSpPr>
          <p:cNvPr id="3930" name="Google Shape;3930;p265"/>
          <p:cNvSpPr/>
          <p:nvPr/>
        </p:nvSpPr>
        <p:spPr>
          <a:xfrm>
            <a:off x="2818241" y="3853345"/>
            <a:ext cx="960380" cy="706821"/>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Event Source</a:t>
            </a:r>
            <a:endParaRPr/>
          </a:p>
        </p:txBody>
      </p:sp>
      <p:cxnSp>
        <p:nvCxnSpPr>
          <p:cNvPr id="3931" name="Google Shape;3931;p265"/>
          <p:cNvCxnSpPr>
            <a:endCxn id="3930" idx="1"/>
          </p:cNvCxnSpPr>
          <p:nvPr/>
        </p:nvCxnSpPr>
        <p:spPr>
          <a:xfrm>
            <a:off x="3192231" y="2488345"/>
            <a:ext cx="106200" cy="1365000"/>
          </a:xfrm>
          <a:prstGeom prst="straightConnector1">
            <a:avLst/>
          </a:prstGeom>
          <a:noFill/>
          <a:ln w="9525" cap="flat" cmpd="sng">
            <a:solidFill>
              <a:schemeClr val="accent1"/>
            </a:solidFill>
            <a:prstDash val="solid"/>
            <a:miter lim="800000"/>
            <a:headEnd type="none" w="sm" len="sm"/>
            <a:tailEnd type="none" w="sm" len="sm"/>
          </a:ln>
        </p:spPr>
      </p:cxnSp>
      <p:cxnSp>
        <p:nvCxnSpPr>
          <p:cNvPr id="3932" name="Google Shape;3932;p265"/>
          <p:cNvCxnSpPr>
            <a:stCxn id="3930" idx="4"/>
          </p:cNvCxnSpPr>
          <p:nvPr/>
        </p:nvCxnSpPr>
        <p:spPr>
          <a:xfrm>
            <a:off x="3778621" y="4206756"/>
            <a:ext cx="9747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33" name="Google Shape;3933;p265"/>
          <p:cNvCxnSpPr/>
          <p:nvPr/>
        </p:nvCxnSpPr>
        <p:spPr>
          <a:xfrm rot="10800000" flipH="1">
            <a:off x="6175085" y="3003329"/>
            <a:ext cx="740721" cy="22335"/>
          </a:xfrm>
          <a:prstGeom prst="straightConnector1">
            <a:avLst/>
          </a:prstGeom>
          <a:noFill/>
          <a:ln w="9525" cap="flat" cmpd="sng">
            <a:solidFill>
              <a:schemeClr val="accent1"/>
            </a:solidFill>
            <a:prstDash val="solid"/>
            <a:miter lim="800000"/>
            <a:headEnd type="none" w="sm" len="sm"/>
            <a:tailEnd type="triangle" w="med" len="med"/>
          </a:ln>
        </p:spPr>
      </p:cxnSp>
      <p:sp>
        <p:nvSpPr>
          <p:cNvPr id="3934" name="Google Shape;3934;p265"/>
          <p:cNvSpPr/>
          <p:nvPr/>
        </p:nvSpPr>
        <p:spPr>
          <a:xfrm>
            <a:off x="6923955" y="3606035"/>
            <a:ext cx="1051035" cy="51631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Payment</a:t>
            </a:r>
            <a:endParaRPr/>
          </a:p>
        </p:txBody>
      </p:sp>
      <p:sp>
        <p:nvSpPr>
          <p:cNvPr id="3935" name="Google Shape;3935;p265"/>
          <p:cNvSpPr/>
          <p:nvPr/>
        </p:nvSpPr>
        <p:spPr>
          <a:xfrm>
            <a:off x="6684578" y="4616679"/>
            <a:ext cx="1282261" cy="5163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Notification</a:t>
            </a:r>
            <a:endParaRPr/>
          </a:p>
        </p:txBody>
      </p:sp>
      <p:cxnSp>
        <p:nvCxnSpPr>
          <p:cNvPr id="3936" name="Google Shape;3936;p265"/>
          <p:cNvCxnSpPr>
            <a:stCxn id="3927" idx="3"/>
            <a:endCxn id="3934" idx="1"/>
          </p:cNvCxnSpPr>
          <p:nvPr/>
        </p:nvCxnSpPr>
        <p:spPr>
          <a:xfrm rot="10800000" flipH="1">
            <a:off x="6341031" y="3864329"/>
            <a:ext cx="582900" cy="22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37" name="Google Shape;3937;p265"/>
          <p:cNvCxnSpPr>
            <a:endCxn id="3935" idx="1"/>
          </p:cNvCxnSpPr>
          <p:nvPr/>
        </p:nvCxnSpPr>
        <p:spPr>
          <a:xfrm rot="10800000" flipH="1">
            <a:off x="6175178" y="4874839"/>
            <a:ext cx="509400" cy="25200"/>
          </a:xfrm>
          <a:prstGeom prst="straightConnector1">
            <a:avLst/>
          </a:prstGeom>
          <a:noFill/>
          <a:ln w="9525" cap="flat" cmpd="sng">
            <a:solidFill>
              <a:schemeClr val="accent1"/>
            </a:solidFill>
            <a:prstDash val="solid"/>
            <a:miter lim="800000"/>
            <a:headEnd type="none" w="sm" len="sm"/>
            <a:tailEnd type="triangle" w="med" len="med"/>
          </a:ln>
        </p:spPr>
      </p:cxnSp>
      <p:sp>
        <p:nvSpPr>
          <p:cNvPr id="3938" name="Google Shape;3938;p265"/>
          <p:cNvSpPr/>
          <p:nvPr/>
        </p:nvSpPr>
        <p:spPr>
          <a:xfrm>
            <a:off x="3854686" y="1178469"/>
            <a:ext cx="793138" cy="555734"/>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Redis Cache</a:t>
            </a:r>
            <a:endParaRPr dirty="0"/>
          </a:p>
        </p:txBody>
      </p:sp>
      <p:sp>
        <p:nvSpPr>
          <p:cNvPr id="3939" name="Google Shape;3939;p265"/>
          <p:cNvSpPr/>
          <p:nvPr/>
        </p:nvSpPr>
        <p:spPr>
          <a:xfrm>
            <a:off x="3690025" y="2901169"/>
            <a:ext cx="660120" cy="509756"/>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Read</a:t>
            </a:r>
            <a:endParaRPr/>
          </a:p>
        </p:txBody>
      </p:sp>
      <p:cxnSp>
        <p:nvCxnSpPr>
          <p:cNvPr id="3940" name="Google Shape;3940;p265"/>
          <p:cNvCxnSpPr>
            <a:stCxn id="3914" idx="2"/>
            <a:endCxn id="3939" idx="1"/>
          </p:cNvCxnSpPr>
          <p:nvPr/>
        </p:nvCxnSpPr>
        <p:spPr>
          <a:xfrm>
            <a:off x="3341057" y="2488323"/>
            <a:ext cx="678900" cy="41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941" name="Google Shape;3941;p265"/>
          <p:cNvCxnSpPr>
            <a:stCxn id="3927" idx="1"/>
            <a:endCxn id="3939" idx="3"/>
          </p:cNvCxnSpPr>
          <p:nvPr/>
        </p:nvCxnSpPr>
        <p:spPr>
          <a:xfrm rot="10800000">
            <a:off x="4019958" y="3411029"/>
            <a:ext cx="733500" cy="475500"/>
          </a:xfrm>
          <a:prstGeom prst="straightConnector1">
            <a:avLst/>
          </a:prstGeom>
          <a:noFill/>
          <a:ln w="9525" cap="flat" cmpd="sng">
            <a:solidFill>
              <a:schemeClr val="accent1"/>
            </a:solidFill>
            <a:prstDash val="solid"/>
            <a:miter lim="800000"/>
            <a:headEnd type="none" w="sm" len="sm"/>
            <a:tailEnd type="triangle" w="med" len="med"/>
          </a:ln>
        </p:spPr>
      </p:cxnSp>
      <p:sp>
        <p:nvSpPr>
          <p:cNvPr id="3942" name="Google Shape;3942;p265"/>
          <p:cNvSpPr/>
          <p:nvPr/>
        </p:nvSpPr>
        <p:spPr>
          <a:xfrm>
            <a:off x="3854686" y="86711"/>
            <a:ext cx="660120" cy="509756"/>
          </a:xfrm>
          <a:prstGeom prst="can">
            <a:avLst>
              <a:gd name="adj" fmla="val 25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DB</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BB033C-A462-DCE5-26C5-0DEC0DA43748}"/>
              </a:ext>
            </a:extLst>
          </p:cNvPr>
          <p:cNvSpPr>
            <a:spLocks noGrp="1"/>
          </p:cNvSpPr>
          <p:nvPr>
            <p:ph type="title"/>
          </p:nvPr>
        </p:nvSpPr>
        <p:spPr>
          <a:xfrm>
            <a:off x="3718035" y="2438291"/>
            <a:ext cx="4459013" cy="990709"/>
          </a:xfrm>
        </p:spPr>
        <p:txBody>
          <a:bodyPr/>
          <a:lstStyle/>
          <a:p>
            <a:r>
              <a:rPr lang="en-US" dirty="0"/>
              <a:t>Azure, AWS, GCP</a:t>
            </a:r>
            <a:endParaRPr lang="en-IN" dirty="0"/>
          </a:p>
        </p:txBody>
      </p:sp>
    </p:spTree>
    <p:extLst>
      <p:ext uri="{BB962C8B-B14F-4D97-AF65-F5344CB8AC3E}">
        <p14:creationId xmlns:p14="http://schemas.microsoft.com/office/powerpoint/2010/main" val="377205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3"/>
        <p:cNvGrpSpPr/>
        <p:nvPr/>
      </p:nvGrpSpPr>
      <p:grpSpPr>
        <a:xfrm>
          <a:off x="0" y="0"/>
          <a:ext cx="0" cy="0"/>
          <a:chOff x="0" y="0"/>
          <a:chExt cx="0" cy="0"/>
        </a:xfrm>
      </p:grpSpPr>
      <p:sp>
        <p:nvSpPr>
          <p:cNvPr id="3034" name="Google Shape;3034;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035" name="Google Shape;3035;p1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036" name="Google Shape;3036;p14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aphicFrame>
        <p:nvGraphicFramePr>
          <p:cNvPr id="3905" name="Google Shape;3905;p264"/>
          <p:cNvGraphicFramePr/>
          <p:nvPr/>
        </p:nvGraphicFramePr>
        <p:xfrm>
          <a:off x="325821" y="310881"/>
          <a:ext cx="11540375" cy="6540950"/>
        </p:xfrm>
        <a:graphic>
          <a:graphicData uri="http://schemas.openxmlformats.org/drawingml/2006/table">
            <a:tbl>
              <a:tblPr>
                <a:noFill/>
              </a:tblPr>
              <a:tblGrid>
                <a:gridCol w="1930625">
                  <a:extLst>
                    <a:ext uri="{9D8B030D-6E8A-4147-A177-3AD203B41FA5}">
                      <a16:colId xmlns:a16="http://schemas.microsoft.com/office/drawing/2014/main" val="20000"/>
                    </a:ext>
                  </a:extLst>
                </a:gridCol>
                <a:gridCol w="3636200">
                  <a:extLst>
                    <a:ext uri="{9D8B030D-6E8A-4147-A177-3AD203B41FA5}">
                      <a16:colId xmlns:a16="http://schemas.microsoft.com/office/drawing/2014/main" val="20001"/>
                    </a:ext>
                  </a:extLst>
                </a:gridCol>
                <a:gridCol w="3123700">
                  <a:extLst>
                    <a:ext uri="{9D8B030D-6E8A-4147-A177-3AD203B41FA5}">
                      <a16:colId xmlns:a16="http://schemas.microsoft.com/office/drawing/2014/main" val="20002"/>
                    </a:ext>
                  </a:extLst>
                </a:gridCol>
                <a:gridCol w="2849850">
                  <a:extLst>
                    <a:ext uri="{9D8B030D-6E8A-4147-A177-3AD203B41FA5}">
                      <a16:colId xmlns:a16="http://schemas.microsoft.com/office/drawing/2014/main" val="20003"/>
                    </a:ext>
                  </a:extLst>
                </a:gridCol>
              </a:tblGrid>
              <a:tr h="334175">
                <a:tc>
                  <a:txBody>
                    <a:bodyPr/>
                    <a:lstStyle/>
                    <a:p>
                      <a:pPr marL="0" marR="0" lvl="0" indent="0" algn="l" rtl="0">
                        <a:spcBef>
                          <a:spcPts val="0"/>
                        </a:spcBef>
                        <a:spcAft>
                          <a:spcPts val="0"/>
                        </a:spcAft>
                        <a:buNone/>
                      </a:pPr>
                      <a:r>
                        <a:rPr lang="en-US" sz="2000" b="1"/>
                        <a:t>Category</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Azure</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AWS</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GCP</a:t>
                      </a:r>
                      <a:endParaRPr/>
                    </a:p>
                  </a:txBody>
                  <a:tcPr marL="40450" marR="40450" marT="20225" marB="20225" anchor="b">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1075">
                <a:tc>
                  <a:txBody>
                    <a:bodyPr/>
                    <a:lstStyle/>
                    <a:p>
                      <a:pPr marL="0" marR="0" lvl="0" indent="0" algn="l" rtl="0">
                        <a:spcBef>
                          <a:spcPts val="0"/>
                        </a:spcBef>
                        <a:spcAft>
                          <a:spcPts val="0"/>
                        </a:spcAft>
                        <a:buNone/>
                      </a:pPr>
                      <a:r>
                        <a:rPr lang="en-US" sz="2000" b="1"/>
                        <a:t>Container Orchestration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Kubernetes Service (AKS)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Elastic Kubernetes Service (EKS)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Google Kubernetes Engine (GKE)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1075">
                <a:tc>
                  <a:txBody>
                    <a:bodyPr/>
                    <a:lstStyle/>
                    <a:p>
                      <a:pPr marL="0" marR="0" lvl="0" indent="0" algn="l" rtl="0">
                        <a:spcBef>
                          <a:spcPts val="0"/>
                        </a:spcBef>
                        <a:spcAft>
                          <a:spcPts val="0"/>
                        </a:spcAft>
                        <a:buNone/>
                      </a:pPr>
                      <a:r>
                        <a:rPr lang="en-US" sz="2000" b="1"/>
                        <a:t>Serverless Computing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Functions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Lambda</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Functions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71075">
                <a:tc>
                  <a:txBody>
                    <a:bodyPr/>
                    <a:lstStyle/>
                    <a:p>
                      <a:pPr marL="0" marR="0" lvl="0" indent="0" algn="l" rtl="0">
                        <a:spcBef>
                          <a:spcPts val="0"/>
                        </a:spcBef>
                        <a:spcAft>
                          <a:spcPts val="0"/>
                        </a:spcAft>
                        <a:buNone/>
                      </a:pPr>
                      <a:r>
                        <a:rPr lang="en-US" sz="2000" b="1"/>
                        <a:t>Container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Service Fabric</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Elastic Container Service (ECS)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Run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4175">
                <a:tc>
                  <a:txBody>
                    <a:bodyPr/>
                    <a:lstStyle/>
                    <a:p>
                      <a:pPr marL="0" marR="0" lvl="0" indent="0" algn="l" rtl="0">
                        <a:spcBef>
                          <a:spcPts val="0"/>
                        </a:spcBef>
                        <a:spcAft>
                          <a:spcPts val="0"/>
                        </a:spcAft>
                        <a:buNone/>
                      </a:pPr>
                      <a:r>
                        <a:rPr lang="en-US" sz="2000" b="1"/>
                        <a:t>API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API Management</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API Gateway</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Apigee API Platform</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4175">
                <a:tc>
                  <a:txBody>
                    <a:bodyPr/>
                    <a:lstStyle/>
                    <a:p>
                      <a:pPr marL="0" marR="0" lvl="0" indent="0" algn="l" rtl="0">
                        <a:spcBef>
                          <a:spcPts val="0"/>
                        </a:spcBef>
                        <a:spcAft>
                          <a:spcPts val="0"/>
                        </a:spcAft>
                        <a:buNone/>
                      </a:pPr>
                      <a:r>
                        <a:rPr lang="en-US" sz="2000" b="1"/>
                        <a:t>Database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Cosmos DB</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DynamoDB</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Spanner</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71075">
                <a:tc>
                  <a:txBody>
                    <a:bodyPr/>
                    <a:lstStyle/>
                    <a:p>
                      <a:pPr marL="0" marR="0" lvl="0" indent="0" algn="l" rtl="0">
                        <a:spcBef>
                          <a:spcPts val="0"/>
                        </a:spcBef>
                        <a:spcAft>
                          <a:spcPts val="0"/>
                        </a:spcAft>
                        <a:buNone/>
                      </a:pPr>
                      <a:r>
                        <a:rPr lang="en-US" sz="2000" b="1"/>
                        <a:t>Service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Service Fabric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App Mesh</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Istio (Can be used with GKE)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1075">
                <a:tc>
                  <a:txBody>
                    <a:bodyPr/>
                    <a:lstStyle/>
                    <a:p>
                      <a:pPr marL="0" marR="0" lvl="0" indent="0" algn="l" rtl="0">
                        <a:spcBef>
                          <a:spcPts val="0"/>
                        </a:spcBef>
                        <a:spcAft>
                          <a:spcPts val="0"/>
                        </a:spcAft>
                        <a:buNone/>
                      </a:pPr>
                      <a:r>
                        <a:rPr lang="en-US" sz="2000" b="1"/>
                        <a:t>Monitoring &amp; Logging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Monitor, Azure Log Analytics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CloudWatch, AWS X-Ray</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Stackdriver Monitoring &amp; Logging</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571075">
                <a:tc>
                  <a:txBody>
                    <a:bodyPr/>
                    <a:lstStyle/>
                    <a:p>
                      <a:pPr marL="0" marR="0" lvl="0" indent="0" algn="l" rtl="0">
                        <a:spcBef>
                          <a:spcPts val="0"/>
                        </a:spcBef>
                        <a:spcAft>
                          <a:spcPts val="0"/>
                        </a:spcAft>
                        <a:buNone/>
                      </a:pPr>
                      <a:r>
                        <a:rPr lang="en-US" sz="2000" b="1"/>
                        <a:t>CI/CD Tools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DevOps,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CodePipeline,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Build, Jenkins, GitLab CI/CD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571075">
                <a:tc>
                  <a:txBody>
                    <a:bodyPr/>
                    <a:lstStyle/>
                    <a:p>
                      <a:pPr marL="0" marR="0" lvl="0" indent="0" algn="l" rtl="0">
                        <a:spcBef>
                          <a:spcPts val="0"/>
                        </a:spcBef>
                        <a:spcAft>
                          <a:spcPts val="0"/>
                        </a:spcAft>
                        <a:buNone/>
                      </a:pPr>
                      <a:r>
                        <a:rPr lang="en-US" sz="2000" b="1"/>
                        <a:t>Infrastructure as Code</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Resource Manager (ARM), Terraform</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AWS CloudFormation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Terraform, Deployment Manager</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571075">
                <a:tc>
                  <a:txBody>
                    <a:bodyPr/>
                    <a:lstStyle/>
                    <a:p>
                      <a:pPr marL="0" marR="0" lvl="0" indent="0" algn="l" rtl="0">
                        <a:spcBef>
                          <a:spcPts val="0"/>
                        </a:spcBef>
                        <a:spcAft>
                          <a:spcPts val="0"/>
                        </a:spcAft>
                        <a:buNone/>
                      </a:pPr>
                      <a:r>
                        <a:rPr lang="en-US" sz="2000" b="1"/>
                        <a:t>Integration</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Azure Logic Apps, Azure Event Grid</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Amazon SQS, Amazon SNS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Cloud Pub/Sub, Cloud Tasks</a:t>
                      </a:r>
                      <a:endParaRPr/>
                    </a:p>
                  </a:txBody>
                  <a:tcPr marL="40450" marR="40450" marT="20225" marB="202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2F714-695C-8182-297C-7CD0A77C4F6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0FB0C1B8-739F-095E-1C76-01B047F5076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857612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D4B2607-A9B7-9FCB-5736-1EB85A7310C9}"/>
              </a:ext>
            </a:extLst>
          </p:cNvPr>
          <p:cNvGraphicFramePr>
            <a:graphicFrameLocks noGrp="1"/>
          </p:cNvGraphicFramePr>
          <p:nvPr/>
        </p:nvGraphicFramePr>
        <p:xfrm>
          <a:off x="0" y="0"/>
          <a:ext cx="12349655" cy="8899295"/>
        </p:xfrm>
        <a:graphic>
          <a:graphicData uri="http://schemas.openxmlformats.org/drawingml/2006/table">
            <a:tbl>
              <a:tblPr/>
              <a:tblGrid>
                <a:gridCol w="1545087">
                  <a:extLst>
                    <a:ext uri="{9D8B030D-6E8A-4147-A177-3AD203B41FA5}">
                      <a16:colId xmlns:a16="http://schemas.microsoft.com/office/drawing/2014/main" val="3272523018"/>
                    </a:ext>
                  </a:extLst>
                </a:gridCol>
                <a:gridCol w="2196229">
                  <a:extLst>
                    <a:ext uri="{9D8B030D-6E8A-4147-A177-3AD203B41FA5}">
                      <a16:colId xmlns:a16="http://schemas.microsoft.com/office/drawing/2014/main" val="1038483800"/>
                    </a:ext>
                  </a:extLst>
                </a:gridCol>
                <a:gridCol w="8608339">
                  <a:extLst>
                    <a:ext uri="{9D8B030D-6E8A-4147-A177-3AD203B41FA5}">
                      <a16:colId xmlns:a16="http://schemas.microsoft.com/office/drawing/2014/main" val="261377500"/>
                    </a:ext>
                  </a:extLst>
                </a:gridCol>
              </a:tblGrid>
              <a:tr h="112697">
                <a:tc rowSpan="5">
                  <a:txBody>
                    <a:bodyPr/>
                    <a:lstStyle/>
                    <a:p>
                      <a:pPr algn="ctr" fontAlgn="ctr"/>
                      <a:r>
                        <a:rPr lang="en-IN" sz="1600" u="none" strike="noStrike">
                          <a:effectLst/>
                        </a:rPr>
                        <a:t>Compute</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Virtual Machines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Scalable computing capacity for various workloads.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73407485"/>
                  </a:ext>
                </a:extLst>
              </a:tr>
              <a:tr h="112697">
                <a:tc vMerge="1">
                  <a:txBody>
                    <a:bodyPr/>
                    <a:lstStyle/>
                    <a:p>
                      <a:endParaRPr lang="en-IN"/>
                    </a:p>
                  </a:txBody>
                  <a:tcPr/>
                </a:tc>
                <a:tc>
                  <a:txBody>
                    <a:bodyPr/>
                    <a:lstStyle/>
                    <a:p>
                      <a:pPr algn="l" fontAlgn="ctr"/>
                      <a:r>
                        <a:rPr lang="en-IN" sz="1400" u="none" strike="noStrike">
                          <a:effectLst/>
                        </a:rPr>
                        <a:t>Azure App Service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PaaS for hosting web apps, RESTful APIs, and mobile backends.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906399130"/>
                  </a:ext>
                </a:extLst>
              </a:tr>
              <a:tr h="211312">
                <a:tc vMerge="1">
                  <a:txBody>
                    <a:bodyPr/>
                    <a:lstStyle/>
                    <a:p>
                      <a:endParaRPr lang="en-IN"/>
                    </a:p>
                  </a:txBody>
                  <a:tcPr/>
                </a:tc>
                <a:tc>
                  <a:txBody>
                    <a:bodyPr/>
                    <a:lstStyle/>
                    <a:p>
                      <a:pPr algn="l" fontAlgn="ctr"/>
                      <a:r>
                        <a:rPr lang="en-IN" sz="1400" u="none" strike="noStrike">
                          <a:effectLst/>
                        </a:rPr>
                        <a:t>Azure Functions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Serverless compute service for running event-driven code without managing servers.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028653722"/>
                  </a:ext>
                </a:extLst>
              </a:tr>
              <a:tr h="112697">
                <a:tc vMerge="1">
                  <a:txBody>
                    <a:bodyPr/>
                    <a:lstStyle/>
                    <a:p>
                      <a:endParaRPr lang="en-IN"/>
                    </a:p>
                  </a:txBody>
                  <a:tcPr/>
                </a:tc>
                <a:tc>
                  <a:txBody>
                    <a:bodyPr/>
                    <a:lstStyle/>
                    <a:p>
                      <a:pPr algn="l" fontAlgn="ctr"/>
                      <a:r>
                        <a:rPr lang="en-IN" sz="1400" u="none" strike="noStrike">
                          <a:effectLst/>
                        </a:rPr>
                        <a:t>Azure Kubernetes Service (AKS)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Managed Kubernetes service for running containerized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112974504"/>
                  </a:ext>
                </a:extLst>
              </a:tr>
              <a:tr h="211312">
                <a:tc vMerge="1">
                  <a:txBody>
                    <a:bodyPr/>
                    <a:lstStyle/>
                    <a:p>
                      <a:endParaRPr lang="en-IN"/>
                    </a:p>
                  </a:txBody>
                  <a:tcPr/>
                </a:tc>
                <a:tc>
                  <a:txBody>
                    <a:bodyPr/>
                    <a:lstStyle/>
                    <a:p>
                      <a:pPr algn="l" fontAlgn="ctr"/>
                      <a:r>
                        <a:rPr lang="en-IN" sz="1400" u="none" strike="noStrike" dirty="0">
                          <a:effectLst/>
                        </a:rPr>
                        <a:t>Azure Batch</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Running large-scale parallel and high-performance computing (HPC)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631454222"/>
                  </a:ext>
                </a:extLst>
              </a:tr>
              <a:tr h="112697">
                <a:tc rowSpan="5">
                  <a:txBody>
                    <a:bodyPr/>
                    <a:lstStyle/>
                    <a:p>
                      <a:pPr algn="ctr" fontAlgn="ctr"/>
                      <a:r>
                        <a:rPr lang="en-IN" sz="1600" u="none" strike="noStrike">
                          <a:effectLst/>
                        </a:rPr>
                        <a:t>Storage</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Blob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Object storage for unstructured data such as text or binary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613169808"/>
                  </a:ext>
                </a:extLst>
              </a:tr>
              <a:tr h="112697">
                <a:tc vMerge="1">
                  <a:txBody>
                    <a:bodyPr/>
                    <a:lstStyle/>
                    <a:p>
                      <a:endParaRPr lang="en-IN"/>
                    </a:p>
                  </a:txBody>
                  <a:tcPr/>
                </a:tc>
                <a:tc>
                  <a:txBody>
                    <a:bodyPr/>
                    <a:lstStyle/>
                    <a:p>
                      <a:pPr algn="l" fontAlgn="ctr"/>
                      <a:r>
                        <a:rPr lang="en-IN" sz="1400" u="none" strike="noStrike">
                          <a:effectLst/>
                        </a:rPr>
                        <a:t>Azure Files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Managed file shares accessible via SMB and NFS protocols.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153399923"/>
                  </a:ext>
                </a:extLst>
              </a:tr>
              <a:tr h="112697">
                <a:tc vMerge="1">
                  <a:txBody>
                    <a:bodyPr/>
                    <a:lstStyle/>
                    <a:p>
                      <a:endParaRPr lang="en-IN"/>
                    </a:p>
                  </a:txBody>
                  <a:tcPr/>
                </a:tc>
                <a:tc>
                  <a:txBody>
                    <a:bodyPr/>
                    <a:lstStyle/>
                    <a:p>
                      <a:pPr algn="l" fontAlgn="ctr"/>
                      <a:r>
                        <a:rPr lang="en-IN" sz="1400" u="none" strike="noStrike">
                          <a:effectLst/>
                        </a:rPr>
                        <a:t>Azure Disk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High-performance managed disks for Azure VMs.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955609598"/>
                  </a:ext>
                </a:extLst>
              </a:tr>
              <a:tr h="112697">
                <a:tc vMerge="1">
                  <a:txBody>
                    <a:bodyPr/>
                    <a:lstStyle/>
                    <a:p>
                      <a:endParaRPr lang="en-IN"/>
                    </a:p>
                  </a:txBody>
                  <a:tcPr/>
                </a:tc>
                <a:tc>
                  <a:txBody>
                    <a:bodyPr/>
                    <a:lstStyle/>
                    <a:p>
                      <a:pPr algn="l" fontAlgn="ctr"/>
                      <a:r>
                        <a:rPr lang="en-IN" sz="1400" u="none" strike="noStrike">
                          <a:effectLst/>
                        </a:rPr>
                        <a:t>Azure Data Lake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Scalable and secure data lake for high-performance analytics workloads.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623505308"/>
                  </a:ext>
                </a:extLst>
              </a:tr>
              <a:tr h="112697">
                <a:tc vMerge="1">
                  <a:txBody>
                    <a:bodyPr/>
                    <a:lstStyle/>
                    <a:p>
                      <a:endParaRPr lang="en-IN"/>
                    </a:p>
                  </a:txBody>
                  <a:tcPr/>
                </a:tc>
                <a:tc>
                  <a:txBody>
                    <a:bodyPr/>
                    <a:lstStyle/>
                    <a:p>
                      <a:pPr algn="l" fontAlgn="ctr"/>
                      <a:r>
                        <a:rPr lang="en-IN" sz="1400" u="none" strike="noStrike">
                          <a:effectLst/>
                        </a:rPr>
                        <a:t>Azure SQL Database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Fully managed relational database with built-in intelligence and scalability.</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837259918"/>
                  </a:ext>
                </a:extLst>
              </a:tr>
              <a:tr h="225395">
                <a:tc rowSpan="5">
                  <a:txBody>
                    <a:bodyPr/>
                    <a:lstStyle/>
                    <a:p>
                      <a:pPr algn="ctr" fontAlgn="ctr"/>
                      <a:r>
                        <a:rPr lang="en-IN" sz="1600" u="none" strike="noStrike">
                          <a:effectLst/>
                        </a:rPr>
                        <a:t>Network</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dirty="0">
                          <a:effectLst/>
                        </a:rPr>
                        <a:t>Azure Virtual Network (</a:t>
                      </a:r>
                      <a:r>
                        <a:rPr lang="en-IN" sz="1400" u="none" strike="noStrike" dirty="0" err="1">
                          <a:effectLst/>
                        </a:rPr>
                        <a:t>VNet</a:t>
                      </a:r>
                      <a:r>
                        <a:rPr lang="en-IN" sz="1400" u="none" strike="noStrike" dirty="0">
                          <a:effectLst/>
                        </a:rPr>
                        <a:t>)</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dirty="0">
                          <a:effectLst/>
                        </a:rPr>
                        <a:t>Private network in Azure to securely connect Azure resources to each other and to on-premises networks.</a:t>
                      </a:r>
                      <a:endParaRPr lang="en-US" sz="1400" b="0" i="0" u="none" strike="noStrike" dirty="0">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395441287"/>
                  </a:ext>
                </a:extLst>
              </a:tr>
              <a:tr h="112697">
                <a:tc vMerge="1">
                  <a:txBody>
                    <a:bodyPr/>
                    <a:lstStyle/>
                    <a:p>
                      <a:endParaRPr lang="en-IN"/>
                    </a:p>
                  </a:txBody>
                  <a:tcPr/>
                </a:tc>
                <a:tc>
                  <a:txBody>
                    <a:bodyPr/>
                    <a:lstStyle/>
                    <a:p>
                      <a:pPr algn="l" fontAlgn="ctr"/>
                      <a:r>
                        <a:rPr lang="en-IN" sz="1400" u="none" strike="noStrike" dirty="0">
                          <a:effectLst/>
                        </a:rPr>
                        <a:t>Azure Load Balancer</a:t>
                      </a:r>
                      <a:endParaRPr lang="en-IN" sz="1400" b="0"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Distributes incoming network traffic across multiple VMs.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085284034"/>
                  </a:ext>
                </a:extLst>
              </a:tr>
              <a:tr h="225395">
                <a:tc vMerge="1">
                  <a:txBody>
                    <a:bodyPr/>
                    <a:lstStyle/>
                    <a:p>
                      <a:endParaRPr lang="en-IN"/>
                    </a:p>
                  </a:txBody>
                  <a:tcPr/>
                </a:tc>
                <a:tc>
                  <a:txBody>
                    <a:bodyPr/>
                    <a:lstStyle/>
                    <a:p>
                      <a:pPr algn="l" fontAlgn="ctr"/>
                      <a:r>
                        <a:rPr lang="en-IN" sz="1400" u="none" strike="noStrike">
                          <a:effectLst/>
                        </a:rPr>
                        <a:t>Azure Application Gateway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Application-level routing and load balancing with SSL termination and Web Application Firewall (WAF).</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295671417"/>
                  </a:ext>
                </a:extLst>
              </a:tr>
              <a:tr h="211312">
                <a:tc vMerge="1">
                  <a:txBody>
                    <a:bodyPr/>
                    <a:lstStyle/>
                    <a:p>
                      <a:endParaRPr lang="en-IN"/>
                    </a:p>
                  </a:txBody>
                  <a:tcPr/>
                </a:tc>
                <a:tc>
                  <a:txBody>
                    <a:bodyPr/>
                    <a:lstStyle/>
                    <a:p>
                      <a:pPr algn="l" fontAlgn="ctr"/>
                      <a:r>
                        <a:rPr lang="en-IN" sz="1400" u="none" strike="noStrike">
                          <a:effectLst/>
                        </a:rPr>
                        <a:t>Azure VPN Gateway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Establishes secure connections between Azure VNets and on-premises networks.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136553587"/>
                  </a:ext>
                </a:extLst>
              </a:tr>
              <a:tr h="211312">
                <a:tc vMerge="1">
                  <a:txBody>
                    <a:bodyPr/>
                    <a:lstStyle/>
                    <a:p>
                      <a:endParaRPr lang="en-IN"/>
                    </a:p>
                  </a:txBody>
                  <a:tcPr/>
                </a:tc>
                <a:tc>
                  <a:txBody>
                    <a:bodyPr/>
                    <a:lstStyle/>
                    <a:p>
                      <a:pPr algn="l" fontAlgn="ctr"/>
                      <a:r>
                        <a:rPr lang="en-IN" sz="1400" u="none" strike="noStrike">
                          <a:effectLst/>
                        </a:rPr>
                        <a:t>Azure ExpressRoute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Dedicated private network connection to Azure, bypassing the public internet.</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824219073"/>
                  </a:ext>
                </a:extLst>
              </a:tr>
              <a:tr h="211312">
                <a:tc rowSpan="5">
                  <a:txBody>
                    <a:bodyPr/>
                    <a:lstStyle/>
                    <a:p>
                      <a:pPr algn="ctr" fontAlgn="ctr"/>
                      <a:r>
                        <a:rPr lang="en-IN" sz="1600" u="none" strike="noStrike">
                          <a:effectLst/>
                        </a:rPr>
                        <a:t>Security</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Security Center</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Unified security management and threat protection across Azure resources.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4286369329"/>
                  </a:ext>
                </a:extLst>
              </a:tr>
              <a:tr h="112697">
                <a:tc vMerge="1">
                  <a:txBody>
                    <a:bodyPr/>
                    <a:lstStyle/>
                    <a:p>
                      <a:endParaRPr lang="en-IN"/>
                    </a:p>
                  </a:txBody>
                  <a:tcPr/>
                </a:tc>
                <a:tc>
                  <a:txBody>
                    <a:bodyPr/>
                    <a:lstStyle/>
                    <a:p>
                      <a:pPr algn="l" fontAlgn="ctr"/>
                      <a:r>
                        <a:rPr lang="en-US" sz="1400" u="none" strike="noStrike">
                          <a:effectLst/>
                        </a:rPr>
                        <a:t>Azure Active Directory (Azure AD)</a:t>
                      </a:r>
                      <a:endParaRPr lang="en-US"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Identity and access management for secure access to Azure resources.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48183361"/>
                  </a:ext>
                </a:extLst>
              </a:tr>
              <a:tr h="211312">
                <a:tc vMerge="1">
                  <a:txBody>
                    <a:bodyPr/>
                    <a:lstStyle/>
                    <a:p>
                      <a:endParaRPr lang="en-IN"/>
                    </a:p>
                  </a:txBody>
                  <a:tcPr/>
                </a:tc>
                <a:tc>
                  <a:txBody>
                    <a:bodyPr/>
                    <a:lstStyle/>
                    <a:p>
                      <a:pPr algn="l" fontAlgn="ctr"/>
                      <a:r>
                        <a:rPr lang="en-IN" sz="1400" u="none" strike="noStrike">
                          <a:effectLst/>
                        </a:rPr>
                        <a:t>Azure Key Vault</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Securely store and manage sensitive information like secrets, keys, and certificates.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994161561"/>
                  </a:ext>
                </a:extLst>
              </a:tr>
              <a:tr h="225395">
                <a:tc vMerge="1">
                  <a:txBody>
                    <a:bodyPr/>
                    <a:lstStyle/>
                    <a:p>
                      <a:endParaRPr lang="en-IN"/>
                    </a:p>
                  </a:txBody>
                  <a:tcPr/>
                </a:tc>
                <a:tc>
                  <a:txBody>
                    <a:bodyPr/>
                    <a:lstStyle/>
                    <a:p>
                      <a:pPr algn="l" fontAlgn="ctr"/>
                      <a:r>
                        <a:rPr lang="en-IN" sz="1400" u="none" strike="noStrike">
                          <a:effectLst/>
                        </a:rPr>
                        <a:t>Azure Sentinel</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Cloud-native SIEM (Security Information and Event Management) for intelligent security analytics and threat intelligence.</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55555948"/>
                  </a:ext>
                </a:extLst>
              </a:tr>
              <a:tr h="112697">
                <a:tc vMerge="1">
                  <a:txBody>
                    <a:bodyPr/>
                    <a:lstStyle/>
                    <a:p>
                      <a:endParaRPr lang="en-IN"/>
                    </a:p>
                  </a:txBody>
                  <a:tcPr/>
                </a:tc>
                <a:tc>
                  <a:txBody>
                    <a:bodyPr/>
                    <a:lstStyle/>
                    <a:p>
                      <a:pPr algn="l" fontAlgn="ctr"/>
                      <a:r>
                        <a:rPr lang="en-IN" sz="1400" u="none" strike="noStrike">
                          <a:effectLst/>
                        </a:rPr>
                        <a:t>Azure DDoS Protection</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Protects applications from Distributed Denial of Service (DDoS) attacks.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136952877"/>
                  </a:ext>
                </a:extLst>
              </a:tr>
              <a:tr h="225395">
                <a:tc rowSpan="4">
                  <a:txBody>
                    <a:bodyPr/>
                    <a:lstStyle/>
                    <a:p>
                      <a:pPr algn="ctr" fontAlgn="ctr"/>
                      <a:r>
                        <a:rPr lang="en-IN" sz="1600" u="none" strike="noStrike" dirty="0">
                          <a:effectLst/>
                        </a:rPr>
                        <a:t>Backup and Recovery</a:t>
                      </a:r>
                      <a:endParaRPr lang="en-IN" sz="1600" b="1" i="0" u="none" strike="noStrike" dirty="0">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Backup</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Simplified backup solution for backing up and restoring data from the Microsoft Azure cloud.</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551023172"/>
                  </a:ext>
                </a:extLst>
              </a:tr>
              <a:tr h="211312">
                <a:tc vMerge="1">
                  <a:txBody>
                    <a:bodyPr/>
                    <a:lstStyle/>
                    <a:p>
                      <a:endParaRPr lang="en-IN"/>
                    </a:p>
                  </a:txBody>
                  <a:tcPr/>
                </a:tc>
                <a:tc>
                  <a:txBody>
                    <a:bodyPr/>
                    <a:lstStyle/>
                    <a:p>
                      <a:pPr algn="l" fontAlgn="ctr"/>
                      <a:r>
                        <a:rPr lang="en-IN" sz="1400" u="none" strike="noStrike">
                          <a:effectLst/>
                        </a:rPr>
                        <a:t>Azure Site Recovery</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Disaster recovery service replicating workloads from a primary site to a secondary location.</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528409297"/>
                  </a:ext>
                </a:extLst>
              </a:tr>
              <a:tr h="112697">
                <a:tc vMerge="1">
                  <a:txBody>
                    <a:bodyPr/>
                    <a:lstStyle/>
                    <a:p>
                      <a:endParaRPr lang="en-IN"/>
                    </a:p>
                  </a:txBody>
                  <a:tcPr/>
                </a:tc>
                <a:tc>
                  <a:txBody>
                    <a:bodyPr/>
                    <a:lstStyle/>
                    <a:p>
                      <a:pPr algn="l" fontAlgn="ctr"/>
                      <a:r>
                        <a:rPr lang="en-IN" sz="1400" u="none" strike="noStrike">
                          <a:effectLst/>
                        </a:rPr>
                        <a:t>Azure Archive Storage</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Low-cost storage tier for archiving infrequently accessed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66417582"/>
                  </a:ext>
                </a:extLst>
              </a:tr>
              <a:tr h="250293">
                <a:tc vMerge="1">
                  <a:txBody>
                    <a:bodyPr/>
                    <a:lstStyle/>
                    <a:p>
                      <a:endParaRPr lang="en-IN"/>
                    </a:p>
                  </a:txBody>
                  <a:tcPr/>
                </a:tc>
                <a:tc>
                  <a:txBody>
                    <a:bodyPr/>
                    <a:lstStyle/>
                    <a:p>
                      <a:pPr algn="l" fontAlgn="ctr"/>
                      <a:r>
                        <a:rPr lang="en-IN" sz="1400" u="none" strike="noStrike">
                          <a:effectLst/>
                        </a:rPr>
                        <a:t>Azure Blob Storage - Lifecycle Management</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Automates data movement between access tiers (hot, cool, and archive) based on changing access patterns.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04521429"/>
                  </a:ext>
                </a:extLst>
              </a:tr>
              <a:tr h="225395">
                <a:tc rowSpan="5">
                  <a:txBody>
                    <a:bodyPr/>
                    <a:lstStyle/>
                    <a:p>
                      <a:pPr algn="ctr" fontAlgn="ctr"/>
                      <a:r>
                        <a:rPr lang="en-IN" sz="1600" u="none" strike="noStrike">
                          <a:effectLst/>
                        </a:rPr>
                        <a:t>Operational Services</a:t>
                      </a:r>
                      <a:endParaRPr lang="en-IN" sz="16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Monitor</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Comprehensive solution for collecting, analyzing, and acting on telemetry from cloud and on-premises environments.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247811126"/>
                  </a:ext>
                </a:extLst>
              </a:tr>
              <a:tr h="112697">
                <a:tc vMerge="1">
                  <a:txBody>
                    <a:bodyPr/>
                    <a:lstStyle/>
                    <a:p>
                      <a:endParaRPr lang="en-IN"/>
                    </a:p>
                  </a:txBody>
                  <a:tcPr/>
                </a:tc>
                <a:tc>
                  <a:txBody>
                    <a:bodyPr/>
                    <a:lstStyle/>
                    <a:p>
                      <a:pPr algn="l" fontAlgn="ctr"/>
                      <a:r>
                        <a:rPr lang="en-IN" sz="1400" u="none" strike="noStrike">
                          <a:effectLst/>
                        </a:rPr>
                        <a:t>Azure Log Analytics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Advanced tools for querying and analyzing log data.</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828135241"/>
                  </a:ext>
                </a:extLst>
              </a:tr>
              <a:tr h="112697">
                <a:tc vMerge="1">
                  <a:txBody>
                    <a:bodyPr/>
                    <a:lstStyle/>
                    <a:p>
                      <a:endParaRPr lang="en-IN"/>
                    </a:p>
                  </a:txBody>
                  <a:tcPr/>
                </a:tc>
                <a:tc>
                  <a:txBody>
                    <a:bodyPr/>
                    <a:lstStyle/>
                    <a:p>
                      <a:pPr algn="l" fontAlgn="ctr"/>
                      <a:r>
                        <a:rPr lang="en-IN" sz="1400" u="none" strike="noStrike">
                          <a:effectLst/>
                        </a:rPr>
                        <a:t>Azure Automation</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Automation of repetitive tasks and orchestration of complex workflows.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19811485"/>
                  </a:ext>
                </a:extLst>
              </a:tr>
              <a:tr h="112697">
                <a:tc vMerge="1">
                  <a:txBody>
                    <a:bodyPr/>
                    <a:lstStyle/>
                    <a:p>
                      <a:endParaRPr lang="en-IN"/>
                    </a:p>
                  </a:txBody>
                  <a:tcPr/>
                </a:tc>
                <a:tc>
                  <a:txBody>
                    <a:bodyPr/>
                    <a:lstStyle/>
                    <a:p>
                      <a:pPr algn="l" fontAlgn="ctr"/>
                      <a:r>
                        <a:rPr lang="en-IN" sz="1400" u="none" strike="noStrike">
                          <a:effectLst/>
                        </a:rPr>
                        <a:t>Azure Cost Management</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Provides tools for monitoring, allocating, and optimizing cloud costs.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63646175"/>
                  </a:ext>
                </a:extLst>
              </a:tr>
              <a:tr h="211312">
                <a:tc vMerge="1">
                  <a:txBody>
                    <a:bodyPr/>
                    <a:lstStyle/>
                    <a:p>
                      <a:endParaRPr lang="en-IN"/>
                    </a:p>
                  </a:txBody>
                  <a:tcPr/>
                </a:tc>
                <a:tc>
                  <a:txBody>
                    <a:bodyPr/>
                    <a:lstStyle/>
                    <a:p>
                      <a:pPr algn="l" fontAlgn="ctr"/>
                      <a:r>
                        <a:rPr lang="en-IN" sz="1400" u="none" strike="noStrike">
                          <a:effectLst/>
                        </a:rPr>
                        <a:t>Azure DevTest Labs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Enables quick creation and management of environments for development and testing</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58183217"/>
                  </a:ext>
                </a:extLst>
              </a:tr>
              <a:tr h="211312">
                <a:tc rowSpan="8">
                  <a:txBody>
                    <a:bodyPr/>
                    <a:lstStyle/>
                    <a:p>
                      <a:pPr algn="ctr" fontAlgn="ctr"/>
                      <a:r>
                        <a:rPr lang="en-IN" sz="1400" u="none" strike="noStrike">
                          <a:effectLst/>
                        </a:rPr>
                        <a:t>Other Services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IN" sz="1400" u="none" strike="noStrike">
                          <a:effectLst/>
                        </a:rPr>
                        <a:t>Azure DevOps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Suite of development tools for planning, developing, and delivering software.</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878904032"/>
                  </a:ext>
                </a:extLst>
              </a:tr>
              <a:tr h="225395">
                <a:tc vMerge="1">
                  <a:txBody>
                    <a:bodyPr/>
                    <a:lstStyle/>
                    <a:p>
                      <a:endParaRPr lang="en-IN"/>
                    </a:p>
                  </a:txBody>
                  <a:tcPr/>
                </a:tc>
                <a:tc>
                  <a:txBody>
                    <a:bodyPr/>
                    <a:lstStyle/>
                    <a:p>
                      <a:pPr algn="l" fontAlgn="ctr"/>
                      <a:r>
                        <a:rPr lang="en-IN" sz="1400" u="none" strike="noStrike">
                          <a:effectLst/>
                        </a:rPr>
                        <a:t>Azure Cognitive Services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Pre-built APIs for adding intelligent features such as vision, speech, language, and decision-making to applications.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7342885"/>
                  </a:ext>
                </a:extLst>
              </a:tr>
              <a:tr h="211312">
                <a:tc vMerge="1">
                  <a:txBody>
                    <a:bodyPr/>
                    <a:lstStyle/>
                    <a:p>
                      <a:endParaRPr lang="en-IN"/>
                    </a:p>
                  </a:txBody>
                  <a:tcPr/>
                </a:tc>
                <a:tc>
                  <a:txBody>
                    <a:bodyPr/>
                    <a:lstStyle/>
                    <a:p>
                      <a:pPr algn="l" fontAlgn="ctr"/>
                      <a:r>
                        <a:rPr lang="en-IN" sz="1400" u="none" strike="noStrike">
                          <a:effectLst/>
                        </a:rPr>
                        <a:t>Azure AI &amp; Machine Learning</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Platform and tools for building, training, and deploying machine learning models.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2119637997"/>
                  </a:ext>
                </a:extLst>
              </a:tr>
              <a:tr h="112697">
                <a:tc vMerge="1">
                  <a:txBody>
                    <a:bodyPr/>
                    <a:lstStyle/>
                    <a:p>
                      <a:endParaRPr lang="en-IN"/>
                    </a:p>
                  </a:txBody>
                  <a:tcPr/>
                </a:tc>
                <a:tc>
                  <a:txBody>
                    <a:bodyPr/>
                    <a:lstStyle/>
                    <a:p>
                      <a:pPr algn="l" fontAlgn="ctr"/>
                      <a:r>
                        <a:rPr lang="en-IN" sz="1400" u="none" strike="noStrike">
                          <a:effectLst/>
                        </a:rPr>
                        <a:t>Azure IoT Hub</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Cloud service for managing and securing IoT devices.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20106171"/>
                  </a:ext>
                </a:extLst>
              </a:tr>
              <a:tr h="112697">
                <a:tc vMerge="1">
                  <a:txBody>
                    <a:bodyPr/>
                    <a:lstStyle/>
                    <a:p>
                      <a:endParaRPr lang="en-IN"/>
                    </a:p>
                  </a:txBody>
                  <a:tcPr/>
                </a:tc>
                <a:tc>
                  <a:txBody>
                    <a:bodyPr/>
                    <a:lstStyle/>
                    <a:p>
                      <a:pPr algn="l" fontAlgn="ctr"/>
                      <a:r>
                        <a:rPr lang="en-IN" sz="1400" u="none" strike="noStrike">
                          <a:effectLst/>
                        </a:rPr>
                        <a:t>Azure Logic Apps</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Service for automating workflows and integrating apps, data, and services.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3323065086"/>
                  </a:ext>
                </a:extLst>
              </a:tr>
              <a:tr h="211312">
                <a:tc vMerge="1">
                  <a:txBody>
                    <a:bodyPr/>
                    <a:lstStyle/>
                    <a:p>
                      <a:endParaRPr lang="en-IN"/>
                    </a:p>
                  </a:txBody>
                  <a:tcPr/>
                </a:tc>
                <a:tc>
                  <a:txBody>
                    <a:bodyPr/>
                    <a:lstStyle/>
                    <a:p>
                      <a:pPr algn="l" fontAlgn="ctr"/>
                      <a:r>
                        <a:rPr lang="en-IN" sz="1400" u="none" strike="noStrike">
                          <a:effectLst/>
                        </a:rPr>
                        <a:t>Azure Event Grid</a:t>
                      </a:r>
                      <a:endParaRPr lang="en-IN" sz="1400" b="1" i="0" u="none" strike="noStrike">
                        <a:solidFill>
                          <a:srgbClr val="000000"/>
                        </a:solidFill>
                        <a:effectLst/>
                        <a:latin typeface="Calibri" panose="020F0502020204030204" pitchFamily="34" charset="0"/>
                      </a:endParaRPr>
                    </a:p>
                  </a:txBody>
                  <a:tcPr marL="2855" marR="2855" marT="2855" marB="0" anchor="ctr"/>
                </a:tc>
                <a:tc>
                  <a:txBody>
                    <a:bodyPr/>
                    <a:lstStyle/>
                    <a:p>
                      <a:pPr algn="l" fontAlgn="ctr"/>
                      <a:r>
                        <a:rPr lang="en-US" sz="1400" u="none" strike="noStrike">
                          <a:effectLst/>
                        </a:rPr>
                        <a:t>Fully managed event routing service for handling events from various sources.</a:t>
                      </a:r>
                      <a:endParaRPr lang="en-US" sz="1400" b="0" i="0" u="none" strike="noStrike">
                        <a:solidFill>
                          <a:srgbClr val="000000"/>
                        </a:solidFill>
                        <a:effectLst/>
                        <a:latin typeface="Calibri" panose="020F0502020204030204" pitchFamily="34" charset="0"/>
                      </a:endParaRPr>
                    </a:p>
                  </a:txBody>
                  <a:tcPr marL="2855" marR="2855" marT="2855" marB="0" anchor="ctr"/>
                </a:tc>
                <a:extLst>
                  <a:ext uri="{0D108BD9-81ED-4DB2-BD59-A6C34878D82A}">
                    <a16:rowId xmlns:a16="http://schemas.microsoft.com/office/drawing/2014/main" val="1766250682"/>
                  </a:ext>
                </a:extLst>
              </a:tr>
              <a:tr h="112697">
                <a:tc vMerge="1">
                  <a:txBody>
                    <a:bodyPr/>
                    <a:lstStyle/>
                    <a:p>
                      <a:endParaRPr lang="en-IN"/>
                    </a:p>
                  </a:txBody>
                  <a:tcPr/>
                </a:tc>
                <a:tc>
                  <a:txBody>
                    <a:bodyPr/>
                    <a:lstStyle/>
                    <a:p>
                      <a:pPr algn="l" fontAlgn="ctr"/>
                      <a:r>
                        <a:rPr lang="en-IN" sz="1400" u="none" strike="noStrike">
                          <a:effectLst/>
                        </a:rPr>
                        <a:t>Azure Event Hub</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2855" marR="2855" marT="2855" marB="0" anchor="b"/>
                </a:tc>
                <a:extLst>
                  <a:ext uri="{0D108BD9-81ED-4DB2-BD59-A6C34878D82A}">
                    <a16:rowId xmlns:a16="http://schemas.microsoft.com/office/drawing/2014/main" val="4087120467"/>
                  </a:ext>
                </a:extLst>
              </a:tr>
              <a:tr h="112697">
                <a:tc vMerge="1">
                  <a:txBody>
                    <a:bodyPr/>
                    <a:lstStyle/>
                    <a:p>
                      <a:endParaRPr lang="en-IN"/>
                    </a:p>
                  </a:txBody>
                  <a:tcPr/>
                </a:tc>
                <a:tc>
                  <a:txBody>
                    <a:bodyPr/>
                    <a:lstStyle/>
                    <a:p>
                      <a:pPr algn="l" fontAlgn="ctr"/>
                      <a:r>
                        <a:rPr lang="en-IN" sz="1400" u="none" strike="noStrike">
                          <a:effectLst/>
                        </a:rPr>
                        <a:t>Azure Service Bus</a:t>
                      </a:r>
                      <a:endParaRPr lang="en-IN" sz="1400" b="0" i="0" u="none" strike="noStrike">
                        <a:solidFill>
                          <a:srgbClr val="000000"/>
                        </a:solidFill>
                        <a:effectLst/>
                        <a:latin typeface="Calibri" panose="020F0502020204030204" pitchFamily="34" charset="0"/>
                      </a:endParaRPr>
                    </a:p>
                  </a:txBody>
                  <a:tcPr marL="2855" marR="2855" marT="2855" marB="0" anchor="ctr"/>
                </a:tc>
                <a:tc>
                  <a:txBody>
                    <a:bodyPr/>
                    <a:lstStyle/>
                    <a:p>
                      <a:pPr algn="l"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2855" marR="2855" marT="2855" marB="0" anchor="b"/>
                </a:tc>
                <a:extLst>
                  <a:ext uri="{0D108BD9-81ED-4DB2-BD59-A6C34878D82A}">
                    <a16:rowId xmlns:a16="http://schemas.microsoft.com/office/drawing/2014/main" val="2886470060"/>
                  </a:ext>
                </a:extLst>
              </a:tr>
            </a:tbl>
          </a:graphicData>
        </a:graphic>
      </p:graphicFrame>
    </p:spTree>
    <p:extLst>
      <p:ext uri="{BB962C8B-B14F-4D97-AF65-F5344CB8AC3E}">
        <p14:creationId xmlns:p14="http://schemas.microsoft.com/office/powerpoint/2010/main" val="2685584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EC8C9DD-BB04-E10C-85EF-0A9663F9076A}"/>
              </a:ext>
            </a:extLst>
          </p:cNvPr>
          <p:cNvGraphicFramePr>
            <a:graphicFrameLocks noGrp="1"/>
          </p:cNvGraphicFramePr>
          <p:nvPr/>
        </p:nvGraphicFramePr>
        <p:xfrm>
          <a:off x="120869" y="0"/>
          <a:ext cx="11950262" cy="6776345"/>
        </p:xfrm>
        <a:graphic>
          <a:graphicData uri="http://schemas.openxmlformats.org/drawingml/2006/table">
            <a:tbl>
              <a:tblPr/>
              <a:tblGrid>
                <a:gridCol w="781205">
                  <a:extLst>
                    <a:ext uri="{9D8B030D-6E8A-4147-A177-3AD203B41FA5}">
                      <a16:colId xmlns:a16="http://schemas.microsoft.com/office/drawing/2014/main" val="3840633758"/>
                    </a:ext>
                  </a:extLst>
                </a:gridCol>
                <a:gridCol w="1341885">
                  <a:extLst>
                    <a:ext uri="{9D8B030D-6E8A-4147-A177-3AD203B41FA5}">
                      <a16:colId xmlns:a16="http://schemas.microsoft.com/office/drawing/2014/main" val="2823268932"/>
                    </a:ext>
                  </a:extLst>
                </a:gridCol>
                <a:gridCol w="4792337">
                  <a:extLst>
                    <a:ext uri="{9D8B030D-6E8A-4147-A177-3AD203B41FA5}">
                      <a16:colId xmlns:a16="http://schemas.microsoft.com/office/drawing/2014/main" val="1641014192"/>
                    </a:ext>
                  </a:extLst>
                </a:gridCol>
                <a:gridCol w="5034835">
                  <a:extLst>
                    <a:ext uri="{9D8B030D-6E8A-4147-A177-3AD203B41FA5}">
                      <a16:colId xmlns:a16="http://schemas.microsoft.com/office/drawing/2014/main" val="1749735625"/>
                    </a:ext>
                  </a:extLst>
                </a:gridCol>
              </a:tblGrid>
              <a:tr h="0">
                <a:tc>
                  <a:txBody>
                    <a:bodyPr/>
                    <a:lstStyle/>
                    <a:p>
                      <a:pPr algn="l" fontAlgn="b"/>
                      <a:endParaRPr lang="en-IN" sz="1100" b="0" i="0" u="none" strike="noStrike">
                        <a:solidFill>
                          <a:srgbClr val="FF0000"/>
                        </a:solidFill>
                        <a:effectLst/>
                        <a:latin typeface="Calibri" panose="020F0502020204030204" pitchFamily="34" charset="0"/>
                      </a:endParaRPr>
                    </a:p>
                  </a:txBody>
                  <a:tcPr marL="2888" marR="2888" marT="2888" marB="0" anchor="b"/>
                </a:tc>
                <a:tc gridSpan="3">
                  <a:txBody>
                    <a:bodyPr/>
                    <a:lstStyle/>
                    <a:p>
                      <a:pPr algn="ctr" fontAlgn="ctr"/>
                      <a:r>
                        <a:rPr lang="en-US" sz="2000" b="1" i="0" u="none" strike="noStrike" dirty="0">
                          <a:solidFill>
                            <a:schemeClr val="tx1">
                              <a:lumMod val="85000"/>
                              <a:lumOff val="15000"/>
                            </a:schemeClr>
                          </a:solidFill>
                          <a:effectLst/>
                          <a:latin typeface="Calibri" panose="020F0502020204030204" pitchFamily="34" charset="0"/>
                        </a:rPr>
                        <a:t>Azure Cloud Advantage </a:t>
                      </a:r>
                      <a:endParaRPr lang="en-IN" sz="20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hMerge="1">
                  <a:txBody>
                    <a:bodyPr/>
                    <a:lstStyle/>
                    <a:p>
                      <a:pPr algn="ctr" fontAlgn="ct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hMerge="1">
                  <a:txBody>
                    <a:bodyPr/>
                    <a:lstStyle/>
                    <a:p>
                      <a:pPr algn="ctr" fontAlgn="ct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017746077"/>
                  </a:ext>
                </a:extLst>
              </a:tr>
              <a:tr h="99642">
                <a:tc>
                  <a:txBody>
                    <a:bodyPr/>
                    <a:lstStyle/>
                    <a:p>
                      <a:pPr algn="l" fontAlgn="ct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Aspect</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Azure Cloud</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b="1" u="none" strike="noStrike" dirty="0">
                          <a:solidFill>
                            <a:schemeClr val="tx1">
                              <a:lumMod val="85000"/>
                              <a:lumOff val="15000"/>
                            </a:schemeClr>
                          </a:solidFill>
                          <a:effectLst/>
                        </a:rPr>
                        <a:t>On-Premises</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428423599"/>
                  </a:ext>
                </a:extLst>
              </a:tr>
              <a:tr h="211571">
                <a:tc>
                  <a:txBody>
                    <a:bodyPr/>
                    <a:lstStyle/>
                    <a:p>
                      <a:pPr algn="l" fontAlgn="b"/>
                      <a:r>
                        <a:rPr lang="en-IN" sz="1100" b="1" u="none" strike="noStrike" dirty="0">
                          <a:solidFill>
                            <a:srgbClr val="FF0000"/>
                          </a:solidFill>
                          <a:effectLst/>
                        </a:rPr>
                        <a:t>Cost</a:t>
                      </a:r>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Initial Investment</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No upfront hardware costs; pay-as-you-go model.</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High initial capital expenditure for hardware, software, and infrastructure.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742661418"/>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Operational Costs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Costs based on usage; pay-as-you-go or reserved instances for cost savings.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Ongoing costs for power, cooling, physical space, and maintenance of hardware and software.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14262147"/>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Economies of Scale</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benefits from economies of scale, leading to lower per-unit costs.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Limited to the capacity and efficiency of the purchased hardware.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925298940"/>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Cost Predictability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More predictable with options for reserved instances; scalable based on demand.</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forecasting and planning; potential for over-provisioning or under-provisioning.</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453391873"/>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1282173653"/>
                  </a:ext>
                </a:extLst>
              </a:tr>
              <a:tr h="211571">
                <a:tc>
                  <a:txBody>
                    <a:bodyPr/>
                    <a:lstStyle/>
                    <a:p>
                      <a:pPr algn="ctr" fontAlgn="ctr"/>
                      <a:r>
                        <a:rPr lang="en-IN" sz="1100" b="1" u="none" strike="noStrike">
                          <a:solidFill>
                            <a:srgbClr val="FF0000"/>
                          </a:solidFill>
                          <a:effectLst/>
                        </a:rPr>
                        <a:t>Performance</a:t>
                      </a:r>
                      <a:endParaRPr lang="en-IN" sz="1100" b="1" i="0" u="none" strike="noStrike">
                        <a:solidFill>
                          <a:srgbClr val="FF0000"/>
                        </a:solidFill>
                        <a:effectLst/>
                        <a:latin typeface="Calibri" panose="020F0502020204030204" pitchFamily="34" charset="0"/>
                      </a:endParaRP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Aspect</a:t>
                      </a: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2442487880"/>
                  </a:ext>
                </a:extLst>
              </a:tr>
              <a:tr h="211571">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dirty="0">
                          <a:solidFill>
                            <a:srgbClr val="0070C0"/>
                          </a:solidFill>
                          <a:effectLst/>
                        </a:rPr>
                        <a:t>Infrastructure</a:t>
                      </a:r>
                      <a:endParaRPr lang="en-IN" sz="1100" b="1"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Utilizes state-of-the-art, optimized hardware across global data centers.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Performance depends on the quality and age of the purchased hardware.</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198969174"/>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Latency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Low latency due to global data center presence and optimized network infrastructure.</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Potentially higher latency, especially for geographically dispersed users.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545000642"/>
                  </a:ext>
                </a:extLst>
              </a:tr>
              <a:tr h="211571">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Service Levels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Offers various performance tiers; allows selection of service levels based on needs.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Performance dependent on manual configuration and tuning of on-premises hardware.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505778740"/>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chemeClr val="tx1">
                            <a:lumMod val="85000"/>
                            <a:lumOff val="15000"/>
                          </a:schemeClr>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3136911894"/>
                  </a:ext>
                </a:extLst>
              </a:tr>
              <a:tr h="211571">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ctr" fontAlgn="ctr"/>
                      <a:r>
                        <a:rPr lang="en-IN" sz="1100" u="none" strike="noStrike" dirty="0">
                          <a:solidFill>
                            <a:schemeClr val="tx1">
                              <a:lumMod val="85000"/>
                              <a:lumOff val="15000"/>
                            </a:schemeClr>
                          </a:solidFill>
                          <a:effectLst/>
                        </a:rPr>
                        <a:t>Aspect</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u="none" strike="noStrike" dirty="0">
                          <a:solidFill>
                            <a:schemeClr val="tx1">
                              <a:lumMod val="85000"/>
                              <a:lumOff val="15000"/>
                            </a:schemeClr>
                          </a:solidFill>
                          <a:effectLst/>
                        </a:rPr>
                        <a:t>Azure Cloud</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tc>
                  <a:txBody>
                    <a:bodyPr/>
                    <a:lstStyle/>
                    <a:p>
                      <a:pPr algn="ctr" fontAlgn="ctr"/>
                      <a:r>
                        <a:rPr lang="en-IN" sz="1100" u="none" strike="noStrike" dirty="0">
                          <a:solidFill>
                            <a:schemeClr val="tx1">
                              <a:lumMod val="85000"/>
                              <a:lumOff val="15000"/>
                            </a:schemeClr>
                          </a:solidFill>
                          <a:effectLst/>
                        </a:rPr>
                        <a:t>On-Premises</a:t>
                      </a:r>
                      <a:endParaRPr lang="en-IN" sz="1100" b="1" i="0" u="none" strike="noStrike" dirty="0">
                        <a:solidFill>
                          <a:schemeClr val="tx1">
                            <a:lumMod val="85000"/>
                            <a:lumOff val="15000"/>
                          </a:schemeClr>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029089623"/>
                  </a:ext>
                </a:extLst>
              </a:tr>
              <a:tr h="211571">
                <a:tc>
                  <a:txBody>
                    <a:bodyPr/>
                    <a:lstStyle/>
                    <a:p>
                      <a:pPr algn="l" fontAlgn="ctr"/>
                      <a:r>
                        <a:rPr lang="en-IN" sz="1100" b="1" u="none" strike="noStrike" dirty="0">
                          <a:solidFill>
                            <a:srgbClr val="FF0000"/>
                          </a:solidFill>
                          <a:effectLst/>
                        </a:rPr>
                        <a:t>Scalability</a:t>
                      </a: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algn="l" fontAlgn="b"/>
                      <a:endParaRPr lang="en-IN" sz="1100" b="0"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ctr"/>
                      <a:endParaRPr lang="en-IN"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065922179"/>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Auto-Scaling</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Supports auto-scaling for VMs, App Services, and databases; adjusts resources automatically based on demand.</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Manual scaling requires purchasing new hardware or reconfiguring existing resources.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671490302"/>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Elasticity</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Scales up or down dynamically in real-time based on workload; flexible resource management.</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Scaling involves forecasting, manual intervention, and potentially slow hardware upgrades.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590736212"/>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Serverless</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Functions provide serverless computing, automatically scaling with demand and without server management.</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Serverless equivalent requires manual management of physical servers and scaling infrastructure.</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1956179726"/>
                  </a:ext>
                </a:extLst>
              </a:tr>
              <a:tr h="16697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tc>
                  <a:txBody>
                    <a:bodyPr/>
                    <a:lstStyle/>
                    <a:p>
                      <a:pPr algn="l" fontAlgn="b"/>
                      <a:endParaRPr lang="en-IN" sz="1100" b="0" i="0" u="none" strike="noStrike">
                        <a:solidFill>
                          <a:srgbClr val="0070C0"/>
                        </a:solidFill>
                        <a:effectLst/>
                        <a:latin typeface="Calibri" panose="020F0502020204030204" pitchFamily="34" charset="0"/>
                      </a:endParaRPr>
                    </a:p>
                  </a:txBody>
                  <a:tcPr marL="2888" marR="2888" marT="2888" marB="0" anchor="b"/>
                </a:tc>
                <a:extLst>
                  <a:ext uri="{0D108BD9-81ED-4DB2-BD59-A6C34878D82A}">
                    <a16:rowId xmlns:a16="http://schemas.microsoft.com/office/drawing/2014/main" val="4191971236"/>
                  </a:ext>
                </a:extLst>
              </a:tr>
              <a:tr h="211571">
                <a:tc>
                  <a:txBody>
                    <a:bodyPr/>
                    <a:lstStyle/>
                    <a:p>
                      <a:pPr algn="ctr" fontAlgn="ctr"/>
                      <a:r>
                        <a:rPr lang="en-IN" sz="1100" b="1" u="none" strike="noStrike" dirty="0">
                          <a:solidFill>
                            <a:srgbClr val="FF0000"/>
                          </a:solidFill>
                          <a:effectLst/>
                        </a:rPr>
                        <a:t>API Services</a:t>
                      </a:r>
                      <a:endParaRPr lang="en-IN" sz="1100" b="1" i="0" u="none" strike="noStrike" dirty="0">
                        <a:solidFill>
                          <a:srgbClr val="FF0000"/>
                        </a:solidFill>
                        <a:effectLst/>
                        <a:latin typeface="Calibri" panose="020F0502020204030204" pitchFamily="34" charset="0"/>
                      </a:endParaRP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u="none" strike="noStrike" dirty="0">
                          <a:solidFill>
                            <a:schemeClr val="tx1">
                              <a:lumMod val="85000"/>
                              <a:lumOff val="15000"/>
                            </a:schemeClr>
                          </a:solidFill>
                          <a:effectLst/>
                        </a:rPr>
                        <a:t>Aspect</a:t>
                      </a:r>
                      <a:endParaRPr lang="en-IN" sz="1100" b="0" i="0" u="none" strike="noStrike" cap="none" dirty="0">
                        <a:solidFill>
                          <a:schemeClr val="tx1">
                            <a:lumMod val="85000"/>
                            <a:lumOff val="15000"/>
                          </a:schemeClr>
                        </a:solidFill>
                        <a:effectLst/>
                        <a:latin typeface="Calibri"/>
                        <a:ea typeface="Calibri"/>
                        <a:cs typeface="Calibri"/>
                        <a:sym typeface="Arial"/>
                      </a:endParaRP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326876631"/>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Management</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Azure API Management simplifies API management, scaling, and security with built-in features.</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manual setup and management of APIs; scaling and security need additional configurations.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671805674"/>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ctr"/>
                      <a:r>
                        <a:rPr lang="en-IN" sz="1100" u="none" strike="noStrike">
                          <a:solidFill>
                            <a:srgbClr val="0070C0"/>
                          </a:solidFill>
                          <a:effectLst/>
                        </a:rPr>
                        <a:t>Monitoring</a:t>
                      </a: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Built-in monitoring and analytics tools provided by Azure for comprehensive API management.</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a:solidFill>
                            <a:srgbClr val="0070C0"/>
                          </a:solidFill>
                          <a:effectLst/>
                        </a:rPr>
                        <a:t>Requires separate tools and manual setup for monitoring and analytics.</a:t>
                      </a:r>
                      <a:endParaRPr lang="en-US"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210409405"/>
                  </a:ext>
                </a:extLst>
              </a:tr>
              <a:tr h="166977">
                <a:tc>
                  <a:txBody>
                    <a:bodyPr/>
                    <a:lstStyle/>
                    <a:p>
                      <a:pPr algn="l" fontAlgn="b"/>
                      <a:endParaRPr lang="en-IN" sz="1100" b="1" i="0" u="none" strike="noStrike">
                        <a:solidFill>
                          <a:srgbClr val="FF0000"/>
                        </a:solidFill>
                        <a:effectLst/>
                        <a:latin typeface="Calibri" panose="020F0502020204030204" pitchFamily="34" charset="0"/>
                      </a:endParaRPr>
                    </a:p>
                  </a:txBody>
                  <a:tcPr marL="2888" marR="2888" marT="2888" marB="0" anchor="b"/>
                </a:tc>
                <a:tc>
                  <a:txBody>
                    <a:bodyPr/>
                    <a:lstStyle/>
                    <a:p>
                      <a:pPr algn="l" fontAlgn="ctr"/>
                      <a:endParaRPr lang="en-IN" sz="1100" b="1"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endParaRPr lang="en-IN" sz="1100" b="0" i="0" u="none" strike="noStrike">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3579206749"/>
                  </a:ext>
                </a:extLst>
              </a:tr>
              <a:tr h="38214">
                <a:tc>
                  <a:txBody>
                    <a:bodyPr/>
                    <a:lstStyle/>
                    <a:p>
                      <a:pPr algn="l" fontAlgn="b"/>
                      <a:r>
                        <a:rPr lang="en-IN" sz="1100" b="1" u="none" strike="noStrike" dirty="0">
                          <a:solidFill>
                            <a:srgbClr val="FF0000"/>
                          </a:solidFill>
                          <a:effectLst/>
                        </a:rPr>
                        <a:t>SQL Server</a:t>
                      </a:r>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Aspect</a:t>
                      </a:r>
                    </a:p>
                  </a:txBody>
                  <a:tcPr marL="2888" marR="2888" marT="2888" marB="0" anchor="b"/>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Azure Cloud</a:t>
                      </a:r>
                    </a:p>
                  </a:txBody>
                  <a:tcPr marL="2888" marR="2888" marT="2888" marB="0" anchor="ctr"/>
                </a:tc>
                <a:tc>
                  <a:txBody>
                    <a:bodyPr/>
                    <a:lstStyle/>
                    <a:p>
                      <a:pPr marR="0" algn="ctr" rtl="0" fontAlgn="ctr">
                        <a:lnSpc>
                          <a:spcPct val="100000"/>
                        </a:lnSpc>
                        <a:spcBef>
                          <a:spcPts val="0"/>
                        </a:spcBef>
                        <a:spcAft>
                          <a:spcPts val="0"/>
                        </a:spcAft>
                        <a:buClr>
                          <a:srgbClr val="000000"/>
                        </a:buClr>
                        <a:buFont typeface="Arial"/>
                      </a:pPr>
                      <a:r>
                        <a:rPr lang="en-IN" sz="1100" b="0" i="0" u="none" strike="noStrike" cap="none" dirty="0">
                          <a:solidFill>
                            <a:schemeClr val="tx1">
                              <a:lumMod val="85000"/>
                              <a:lumOff val="15000"/>
                            </a:schemeClr>
                          </a:solidFill>
                          <a:effectLst/>
                          <a:latin typeface="Calibri"/>
                          <a:ea typeface="Calibri"/>
                          <a:cs typeface="Calibri"/>
                          <a:sym typeface="Arial"/>
                        </a:rPr>
                        <a:t>On-Premises</a:t>
                      </a:r>
                    </a:p>
                  </a:txBody>
                  <a:tcPr marL="2888" marR="2888" marT="2888" marB="0" anchor="ctr"/>
                </a:tc>
                <a:extLst>
                  <a:ext uri="{0D108BD9-81ED-4DB2-BD59-A6C34878D82A}">
                    <a16:rowId xmlns:a16="http://schemas.microsoft.com/office/drawing/2014/main" val="3373056918"/>
                  </a:ext>
                </a:extLst>
              </a:tr>
              <a:tr h="379417">
                <a:tc>
                  <a:txBody>
                    <a:bodyPr/>
                    <a:lstStyle/>
                    <a:p>
                      <a:pPr algn="l" fontAlgn="b"/>
                      <a:endParaRPr lang="en-IN" sz="1100" b="1" i="0" u="none" strike="noStrike" dirty="0">
                        <a:solidFill>
                          <a:srgbClr val="FF0000"/>
                        </a:solidFill>
                        <a:effectLst/>
                        <a:latin typeface="Calibri" panose="020F0502020204030204" pitchFamily="34" charset="0"/>
                      </a:endParaRPr>
                    </a:p>
                  </a:txBody>
                  <a:tcPr marL="2888" marR="2888" marT="2888" marB="0" anchor="b"/>
                </a:tc>
                <a:tc>
                  <a:txBody>
                    <a:bodyPr/>
                    <a:lstStyle/>
                    <a:p>
                      <a:pPr algn="l" fontAlgn="b"/>
                      <a:r>
                        <a:rPr lang="en-IN" sz="1100" u="none" strike="noStrike">
                          <a:solidFill>
                            <a:srgbClr val="0070C0"/>
                          </a:solidFill>
                          <a:effectLst/>
                        </a:rPr>
                        <a:t>Deployment</a:t>
                      </a:r>
                      <a:endParaRPr lang="en-IN" sz="1100" b="1" i="0" u="none" strike="noStrike">
                        <a:solidFill>
                          <a:srgbClr val="0070C0"/>
                        </a:solidFill>
                        <a:effectLst/>
                        <a:latin typeface="Calibri" panose="020F0502020204030204" pitchFamily="34" charset="0"/>
                      </a:endParaRPr>
                    </a:p>
                  </a:txBody>
                  <a:tcPr marL="2888" marR="2888" marT="2888" marB="0" anchor="b"/>
                </a:tc>
                <a:tc>
                  <a:txBody>
                    <a:bodyPr/>
                    <a:lstStyle/>
                    <a:p>
                      <a:pPr algn="l" fontAlgn="ctr"/>
                      <a:r>
                        <a:rPr lang="en-US" sz="1100" u="none" strike="noStrike" dirty="0">
                          <a:solidFill>
                            <a:srgbClr val="0070C0"/>
                          </a:solidFill>
                          <a:effectLst/>
                        </a:rPr>
                        <a:t>Azure SQL Database and SQL Managed Instance offer fully managed, scalable SQL Server instances. |</a:t>
                      </a:r>
                      <a:endParaRPr lang="en-US" sz="1100" b="0" i="0" u="none" strike="noStrike" dirty="0">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 Requires manual setup, configuration, and maintenance of SQL Server hardware and software</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453516572"/>
                  </a:ext>
                </a:extLst>
              </a:tr>
              <a:tr h="379417">
                <a:tc>
                  <a:txBody>
                    <a:bodyPr/>
                    <a:lstStyle/>
                    <a:p>
                      <a:pPr algn="l" fontAlgn="b"/>
                      <a:endParaRPr lang="en-IN" sz="1100" b="0"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b"/>
                      <a:r>
                        <a:rPr lang="en-IN" sz="1100" u="none" strike="noStrike" dirty="0">
                          <a:solidFill>
                            <a:srgbClr val="0070C0"/>
                          </a:solidFill>
                          <a:effectLst/>
                        </a:rPr>
                        <a:t>Scaling</a:t>
                      </a:r>
                      <a:endParaRPr lang="en-IN" sz="1100" b="1" i="0" u="none" strike="noStrike" dirty="0">
                        <a:solidFill>
                          <a:srgbClr val="0070C0"/>
                        </a:solidFill>
                        <a:effectLst/>
                        <a:latin typeface="Calibri" panose="020F0502020204030204" pitchFamily="34" charset="0"/>
                      </a:endParaRPr>
                    </a:p>
                  </a:txBody>
                  <a:tcPr marL="2888" marR="2888" marT="2888" marB="0" anchor="b"/>
                </a:tc>
                <a:tc>
                  <a:txBody>
                    <a:bodyPr/>
                    <a:lstStyle/>
                    <a:p>
                      <a:pPr algn="l" fontAlgn="ctr"/>
                      <a:r>
                        <a:rPr lang="en-US" sz="1100" u="none" strike="noStrike">
                          <a:solidFill>
                            <a:srgbClr val="0070C0"/>
                          </a:solidFill>
                          <a:effectLst/>
                        </a:rPr>
                        <a:t>Automatic scaling options with built-in high availability and disaster recovery. </a:t>
                      </a:r>
                      <a:endParaRPr lang="en-US" sz="1100" b="0" i="0" u="none" strike="noStrike">
                        <a:solidFill>
                          <a:srgbClr val="0070C0"/>
                        </a:solidFill>
                        <a:effectLst/>
                        <a:latin typeface="Calibri" panose="020F0502020204030204" pitchFamily="34" charset="0"/>
                      </a:endParaRPr>
                    </a:p>
                  </a:txBody>
                  <a:tcPr marL="2888" marR="2888" marT="2888" marB="0" anchor="ctr"/>
                </a:tc>
                <a:tc>
                  <a:txBody>
                    <a:bodyPr/>
                    <a:lstStyle/>
                    <a:p>
                      <a:pPr algn="l" fontAlgn="ctr"/>
                      <a:r>
                        <a:rPr lang="en-US" sz="1100" u="none" strike="noStrike" dirty="0">
                          <a:solidFill>
                            <a:srgbClr val="0070C0"/>
                          </a:solidFill>
                          <a:effectLst/>
                        </a:rPr>
                        <a:t> Manual scaling requires additional hardware investment; high availability needs to be configured manually. </a:t>
                      </a:r>
                      <a:endParaRPr lang="en-US" sz="1100" b="0" i="0" u="none" strike="noStrike" dirty="0">
                        <a:solidFill>
                          <a:srgbClr val="0070C0"/>
                        </a:solidFill>
                        <a:effectLst/>
                        <a:latin typeface="Calibri" panose="020F0502020204030204" pitchFamily="34" charset="0"/>
                      </a:endParaRPr>
                    </a:p>
                  </a:txBody>
                  <a:tcPr marL="2888" marR="2888" marT="2888" marB="0" anchor="ctr"/>
                </a:tc>
                <a:extLst>
                  <a:ext uri="{0D108BD9-81ED-4DB2-BD59-A6C34878D82A}">
                    <a16:rowId xmlns:a16="http://schemas.microsoft.com/office/drawing/2014/main" val="2482836378"/>
                  </a:ext>
                </a:extLst>
              </a:tr>
            </a:tbl>
          </a:graphicData>
        </a:graphic>
      </p:graphicFrame>
    </p:spTree>
    <p:extLst>
      <p:ext uri="{BB962C8B-B14F-4D97-AF65-F5344CB8AC3E}">
        <p14:creationId xmlns:p14="http://schemas.microsoft.com/office/powerpoint/2010/main" val="4024906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56FA4-2037-A0A3-467D-C8E5C0E7B2F6}"/>
              </a:ext>
            </a:extLst>
          </p:cNvPr>
          <p:cNvSpPr>
            <a:spLocks noGrp="1"/>
          </p:cNvSpPr>
          <p:nvPr>
            <p:ph type="body" idx="1"/>
          </p:nvPr>
        </p:nvSpPr>
        <p:spPr>
          <a:xfrm>
            <a:off x="735724" y="578069"/>
            <a:ext cx="10618076" cy="5598894"/>
          </a:xfrm>
        </p:spPr>
        <p:txBody>
          <a:bodyPr>
            <a:normAutofit fontScale="85000" lnSpcReduction="20000"/>
          </a:bodyPr>
          <a:lstStyle/>
          <a:p>
            <a:r>
              <a:rPr lang="en-US" b="1" dirty="0"/>
              <a:t>Advantages of Cloud Solutions</a:t>
            </a:r>
          </a:p>
          <a:p>
            <a:pPr>
              <a:buFont typeface="+mj-lt"/>
              <a:buAutoNum type="arabicPeriod"/>
            </a:pPr>
            <a:r>
              <a:rPr lang="en-US" b="1" dirty="0"/>
              <a:t>Scalability</a:t>
            </a:r>
            <a:r>
              <a:rPr lang="en-US" dirty="0"/>
              <a:t>: Cloud services allow you to scale resources up or down based on demand without needing significant upfront investments or long-term commitments.</a:t>
            </a:r>
          </a:p>
          <a:p>
            <a:pPr>
              <a:buFont typeface="+mj-lt"/>
              <a:buAutoNum type="arabicPeriod"/>
            </a:pPr>
            <a:r>
              <a:rPr lang="en-US" b="1" dirty="0"/>
              <a:t>Cost-Effectiveness</a:t>
            </a:r>
            <a:r>
              <a:rPr lang="en-US" dirty="0"/>
              <a:t>: With cloud computing, you pay for what you use, reducing the need for large capital expenditures and ongoing maintenance costs.</a:t>
            </a:r>
          </a:p>
          <a:p>
            <a:pPr>
              <a:buFont typeface="+mj-lt"/>
              <a:buAutoNum type="arabicPeriod"/>
            </a:pPr>
            <a:r>
              <a:rPr lang="en-US" b="1" dirty="0"/>
              <a:t>Accessibility</a:t>
            </a:r>
            <a:r>
              <a:rPr lang="en-US" dirty="0"/>
              <a:t>: Cloud solutions can be accessed from anywhere with an internet connection, which is beneficial for remote work and global collaboration.</a:t>
            </a:r>
          </a:p>
          <a:p>
            <a:pPr>
              <a:buFont typeface="+mj-lt"/>
              <a:buAutoNum type="arabicPeriod"/>
            </a:pPr>
            <a:r>
              <a:rPr lang="en-US" b="1" dirty="0"/>
              <a:t>Disaster Recovery and Backup</a:t>
            </a:r>
            <a:r>
              <a:rPr lang="en-US" dirty="0"/>
              <a:t>: Cloud providers often offer robust disaster recovery and backup solutions, which can reduce the risk of data loss and downtime.</a:t>
            </a:r>
          </a:p>
          <a:p>
            <a:pPr>
              <a:buFont typeface="+mj-lt"/>
              <a:buAutoNum type="arabicPeriod"/>
            </a:pPr>
            <a:r>
              <a:rPr lang="en-US" b="1" dirty="0"/>
              <a:t>Automatic Updates</a:t>
            </a:r>
            <a:r>
              <a:rPr lang="en-US" dirty="0"/>
              <a:t>: Cloud services usually include automatic updates and maintenance, ensuring that you have access to the latest features and security patches.</a:t>
            </a:r>
          </a:p>
          <a:p>
            <a:pPr>
              <a:buFont typeface="+mj-lt"/>
              <a:buAutoNum type="arabicPeriod"/>
            </a:pPr>
            <a:r>
              <a:rPr lang="en-US" b="1" dirty="0"/>
              <a:t>Flexibility</a:t>
            </a:r>
            <a:r>
              <a:rPr lang="en-US" dirty="0"/>
              <a:t>: The cloud provides a variety of services and tools that can be quickly integrated, enabling faster development and deployment of applications.</a:t>
            </a:r>
          </a:p>
          <a:p>
            <a:endParaRPr lang="en-IN" dirty="0"/>
          </a:p>
        </p:txBody>
      </p:sp>
    </p:spTree>
    <p:extLst>
      <p:ext uri="{BB962C8B-B14F-4D97-AF65-F5344CB8AC3E}">
        <p14:creationId xmlns:p14="http://schemas.microsoft.com/office/powerpoint/2010/main" val="467441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4ED0B-9AD2-FBEA-BB58-31524FFA9796}"/>
              </a:ext>
            </a:extLst>
          </p:cNvPr>
          <p:cNvSpPr>
            <a:spLocks noGrp="1"/>
          </p:cNvSpPr>
          <p:nvPr>
            <p:ph type="body" idx="1"/>
          </p:nvPr>
        </p:nvSpPr>
        <p:spPr>
          <a:xfrm>
            <a:off x="147145" y="235598"/>
            <a:ext cx="11719034" cy="6291325"/>
          </a:xfrm>
        </p:spPr>
        <p:txBody>
          <a:bodyPr>
            <a:normAutofit fontScale="92500" lnSpcReduction="20000"/>
          </a:bodyPr>
          <a:lstStyle/>
          <a:p>
            <a:pPr marL="114300" indent="0">
              <a:buNone/>
            </a:pPr>
            <a:r>
              <a:rPr lang="en-US" b="1" dirty="0"/>
              <a:t>On-Premises Servers:</a:t>
            </a:r>
          </a:p>
          <a:p>
            <a:pPr marL="114300" indent="0">
              <a:buNone/>
            </a:pPr>
            <a:r>
              <a:rPr lang="en-US" dirty="0"/>
              <a:t>1. </a:t>
            </a:r>
            <a:r>
              <a:rPr lang="en-US" b="1" dirty="0"/>
              <a:t>Fixed Resources:</a:t>
            </a:r>
            <a:endParaRPr lang="en-US" dirty="0"/>
          </a:p>
          <a:p>
            <a:pPr>
              <a:buFont typeface="Arial" panose="020B0604020202020204" pitchFamily="34" charset="0"/>
              <a:buChar char="•"/>
            </a:pPr>
            <a:r>
              <a:rPr lang="en-US" b="1" dirty="0"/>
              <a:t>Scalability:</a:t>
            </a:r>
            <a:r>
              <a:rPr lang="en-US" dirty="0"/>
              <a:t> Scaling up or down requires manual intervention and investment in new hardware, which can be slow and costly.</a:t>
            </a:r>
          </a:p>
          <a:p>
            <a:pPr>
              <a:buFont typeface="Arial" panose="020B0604020202020204" pitchFamily="34" charset="0"/>
              <a:buChar char="•"/>
            </a:pPr>
            <a:r>
              <a:rPr lang="en-US" b="1" dirty="0"/>
              <a:t>Cost:</a:t>
            </a:r>
            <a:r>
              <a:rPr lang="en-US" dirty="0"/>
              <a:t> Requires significant upfront investment in hardware and ongoing maintenance costs.</a:t>
            </a:r>
          </a:p>
          <a:p>
            <a:pPr marL="114300" indent="0">
              <a:buNone/>
            </a:pPr>
            <a:r>
              <a:rPr lang="en-US" dirty="0"/>
              <a:t>2. </a:t>
            </a:r>
            <a:r>
              <a:rPr lang="en-US" b="1" dirty="0"/>
              <a:t>Management Overhead:</a:t>
            </a:r>
            <a:endParaRPr lang="en-US" dirty="0"/>
          </a:p>
          <a:p>
            <a:pPr>
              <a:buFont typeface="Arial" panose="020B0604020202020204" pitchFamily="34" charset="0"/>
              <a:buChar char="•"/>
            </a:pPr>
            <a:r>
              <a:rPr lang="en-US" b="1" dirty="0"/>
              <a:t>Maintenance:</a:t>
            </a:r>
            <a:r>
              <a:rPr lang="en-US" dirty="0"/>
              <a:t> Requires internal resources to manage, maintain, and update hardware and software.</a:t>
            </a:r>
          </a:p>
          <a:p>
            <a:pPr>
              <a:buFont typeface="Arial" panose="020B0604020202020204" pitchFamily="34" charset="0"/>
              <a:buChar char="•"/>
            </a:pPr>
            <a:r>
              <a:rPr lang="en-US" b="1" dirty="0"/>
              <a:t>Upgrades:</a:t>
            </a:r>
            <a:r>
              <a:rPr lang="en-US" dirty="0"/>
              <a:t> Hardware upgrades can be disruptive and costly.</a:t>
            </a:r>
          </a:p>
          <a:p>
            <a:pPr marL="114300" indent="0">
              <a:buNone/>
            </a:pPr>
            <a:r>
              <a:rPr lang="en-US" dirty="0"/>
              <a:t>3. </a:t>
            </a:r>
            <a:r>
              <a:rPr lang="en-US" b="1" dirty="0"/>
              <a:t>Control:</a:t>
            </a:r>
            <a:endParaRPr lang="en-US" dirty="0"/>
          </a:p>
          <a:p>
            <a:pPr>
              <a:buFont typeface="Arial" panose="020B0604020202020204" pitchFamily="34" charset="0"/>
              <a:buChar char="•"/>
            </a:pPr>
            <a:r>
              <a:rPr lang="en-US" b="1" dirty="0"/>
              <a:t>Customization:</a:t>
            </a:r>
            <a:r>
              <a:rPr lang="en-US" dirty="0"/>
              <a:t> Offers greater control over hardware and software, which can be advantageous for specific compliance or security needs.</a:t>
            </a:r>
          </a:p>
          <a:p>
            <a:pPr marL="114300" indent="0">
              <a:buNone/>
            </a:pPr>
            <a:r>
              <a:rPr lang="en-US" dirty="0"/>
              <a:t>4. </a:t>
            </a:r>
            <a:r>
              <a:rPr lang="en-US" b="1" dirty="0"/>
              <a:t>Performance:</a:t>
            </a:r>
            <a:endParaRPr lang="en-US" dirty="0"/>
          </a:p>
          <a:p>
            <a:pPr>
              <a:buFont typeface="Arial" panose="020B0604020202020204" pitchFamily="34" charset="0"/>
              <a:buChar char="•"/>
            </a:pPr>
            <a:r>
              <a:rPr lang="en-US" b="1" dirty="0"/>
              <a:t>Latency:</a:t>
            </a:r>
            <a:r>
              <a:rPr lang="en-US" dirty="0"/>
              <a:t> For some applications, on-premises servers can offer lower latency and higher performance.</a:t>
            </a:r>
          </a:p>
          <a:p>
            <a:pPr marL="114300" indent="0">
              <a:buNone/>
            </a:pPr>
            <a:endParaRPr lang="en-IN" dirty="0"/>
          </a:p>
        </p:txBody>
      </p:sp>
    </p:spTree>
    <p:extLst>
      <p:ext uri="{BB962C8B-B14F-4D97-AF65-F5344CB8AC3E}">
        <p14:creationId xmlns:p14="http://schemas.microsoft.com/office/powerpoint/2010/main" val="2413233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B89263-4537-E7FF-DD59-27F807D215A2}"/>
              </a:ext>
            </a:extLst>
          </p:cNvPr>
          <p:cNvSpPr>
            <a:spLocks noGrp="1"/>
          </p:cNvSpPr>
          <p:nvPr>
            <p:ph type="body" idx="1"/>
          </p:nvPr>
        </p:nvSpPr>
        <p:spPr>
          <a:xfrm>
            <a:off x="231228" y="157655"/>
            <a:ext cx="11624441" cy="6505904"/>
          </a:xfrm>
        </p:spPr>
        <p:txBody>
          <a:bodyPr numCol="2">
            <a:normAutofit fontScale="55000" lnSpcReduction="20000"/>
          </a:bodyPr>
          <a:lstStyle/>
          <a:p>
            <a:pPr marL="114300" indent="0">
              <a:buNone/>
            </a:pPr>
            <a:r>
              <a:rPr lang="en-US" b="1" dirty="0"/>
              <a:t>Azure (Cloud Solutions):</a:t>
            </a:r>
          </a:p>
          <a:p>
            <a:pPr marL="114300" indent="0">
              <a:buNone/>
            </a:pPr>
            <a:endParaRPr lang="en-US" b="1" dirty="0"/>
          </a:p>
          <a:p>
            <a:pPr marL="114300" indent="0">
              <a:buNone/>
            </a:pPr>
            <a:r>
              <a:rPr lang="en-US" dirty="0"/>
              <a:t>**1. </a:t>
            </a:r>
            <a:r>
              <a:rPr lang="en-US" b="1" dirty="0"/>
              <a:t>Scalability:</a:t>
            </a:r>
            <a:endParaRPr lang="en-US" dirty="0"/>
          </a:p>
          <a:p>
            <a:pPr marL="114300" indent="0">
              <a:buNone/>
            </a:pPr>
            <a:r>
              <a:rPr lang="en-US" b="1" dirty="0"/>
              <a:t>Compute:</a:t>
            </a:r>
            <a:r>
              <a:rPr lang="en-US" dirty="0"/>
              <a:t> Azure provides scalable compute options. You can increase or decrease virtual machines (VMs) based on load, and use auto-scaling to automatically adjust resources.</a:t>
            </a:r>
          </a:p>
          <a:p>
            <a:pPr marL="114300" indent="0">
              <a:buNone/>
            </a:pPr>
            <a:r>
              <a:rPr lang="en-US" b="1" dirty="0"/>
              <a:t>Storage:</a:t>
            </a:r>
            <a:r>
              <a:rPr lang="en-US" dirty="0"/>
              <a:t> Azure Storage scales easily with demand, supporting both large and small storage needs without upfront provisioning.</a:t>
            </a:r>
          </a:p>
          <a:p>
            <a:pPr marL="114300" indent="0">
              <a:buNone/>
            </a:pPr>
            <a:r>
              <a:rPr lang="en-US" b="1" dirty="0"/>
              <a:t>Networking:</a:t>
            </a:r>
            <a:r>
              <a:rPr lang="en-US" dirty="0"/>
              <a:t> Azure allows for dynamic scaling of networking resources to handle varying traffic loads.</a:t>
            </a:r>
          </a:p>
          <a:p>
            <a:pPr marL="114300" indent="0">
              <a:buNone/>
            </a:pPr>
            <a:r>
              <a:rPr lang="en-US" dirty="0"/>
              <a:t>**2. </a:t>
            </a:r>
            <a:r>
              <a:rPr lang="en-US" b="1" dirty="0"/>
              <a:t>Cost Efficiency:</a:t>
            </a:r>
            <a:endParaRPr lang="en-US" dirty="0"/>
          </a:p>
          <a:p>
            <a:pPr marL="114300" indent="0">
              <a:buNone/>
            </a:pPr>
            <a:r>
              <a:rPr lang="en-US" b="1" dirty="0"/>
              <a:t>Pay-as-You-Go Model:</a:t>
            </a:r>
            <a:r>
              <a:rPr lang="en-US" dirty="0"/>
              <a:t> You only pay for the resources you use, which can be more cost-effective than maintaining and upgrading on-premises hardware.</a:t>
            </a:r>
          </a:p>
          <a:p>
            <a:pPr marL="114300" indent="0">
              <a:buNone/>
            </a:pPr>
            <a:r>
              <a:rPr lang="en-US" b="1" dirty="0"/>
              <a:t>No Upfront Costs:</a:t>
            </a:r>
            <a:r>
              <a:rPr lang="en-US" dirty="0"/>
              <a:t> Azure eliminates the need for significant upfront capital expenditure on hardware.</a:t>
            </a:r>
          </a:p>
          <a:p>
            <a:pPr marL="114300" indent="0">
              <a:buNone/>
            </a:pPr>
            <a:r>
              <a:rPr lang="en-US" dirty="0"/>
              <a:t>**3. </a:t>
            </a:r>
            <a:r>
              <a:rPr lang="en-US" b="1" dirty="0"/>
              <a:t>On-Demand Resources:</a:t>
            </a:r>
            <a:endParaRPr lang="en-US" dirty="0"/>
          </a:p>
          <a:p>
            <a:pPr marL="114300" indent="0">
              <a:buNone/>
            </a:pPr>
            <a:r>
              <a:rPr lang="en-US" b="1" dirty="0"/>
              <a:t>VMs:</a:t>
            </a:r>
            <a:r>
              <a:rPr lang="en-US" dirty="0"/>
              <a:t> You can deploy VMs with the right specs for your needs and scale up or down as required.</a:t>
            </a:r>
          </a:p>
          <a:p>
            <a:pPr marL="114300" indent="0">
              <a:buNone/>
            </a:pPr>
            <a:r>
              <a:rPr lang="en-US" b="1" dirty="0"/>
              <a:t>Serverless Computing (Azure Functions):</a:t>
            </a:r>
            <a:r>
              <a:rPr lang="en-US" dirty="0"/>
              <a:t> Allows you to run code without provisioning or managing servers. You only pay for the compute time you consume, which is ideal for variable workloads.</a:t>
            </a:r>
          </a:p>
          <a:p>
            <a:pPr marL="114300" indent="0">
              <a:buNone/>
            </a:pPr>
            <a:r>
              <a:rPr lang="en-US" b="1" dirty="0"/>
              <a:t>AKS (Azure Kubernetes Service):</a:t>
            </a:r>
            <a:r>
              <a:rPr lang="en-US" dirty="0"/>
              <a:t> Best for containerized applications with dynamic scaling of pods based on demand.</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**4. </a:t>
            </a:r>
            <a:r>
              <a:rPr lang="en-US" b="1" dirty="0"/>
              <a:t>High Availability and Zero Downtime:</a:t>
            </a:r>
            <a:endParaRPr lang="en-US" dirty="0"/>
          </a:p>
          <a:p>
            <a:pPr marL="114300" indent="0">
              <a:buNone/>
            </a:pPr>
            <a:r>
              <a:rPr lang="en-US" b="1" dirty="0"/>
              <a:t>Availability Zones:</a:t>
            </a:r>
            <a:r>
              <a:rPr lang="en-US" dirty="0"/>
              <a:t> Azure offers multiple availability zones and regions, which can help ensure high availability and disaster recovery.</a:t>
            </a:r>
          </a:p>
          <a:p>
            <a:pPr marL="114300" indent="0">
              <a:buNone/>
            </a:pPr>
            <a:r>
              <a:rPr lang="en-US" b="1" dirty="0"/>
              <a:t>Load Balancing:</a:t>
            </a:r>
            <a:r>
              <a:rPr lang="en-US" dirty="0"/>
              <a:t> Azure provides load balancing services to distribute traffic and minimize downtime.</a:t>
            </a:r>
          </a:p>
          <a:p>
            <a:pPr marL="114300" indent="0">
              <a:buNone/>
            </a:pPr>
            <a:r>
              <a:rPr lang="en-US" dirty="0"/>
              <a:t>**5. </a:t>
            </a:r>
            <a:r>
              <a:rPr lang="en-US" b="1" dirty="0"/>
              <a:t>Automation and DevOps:</a:t>
            </a:r>
            <a:endParaRPr lang="en-US" dirty="0"/>
          </a:p>
          <a:p>
            <a:pPr marL="114300" indent="0">
              <a:buNone/>
            </a:pPr>
            <a:r>
              <a:rPr lang="en-US" b="1" dirty="0"/>
              <a:t>CI/CD Pipelines:</a:t>
            </a:r>
            <a:r>
              <a:rPr lang="en-US" dirty="0"/>
              <a:t> Azure DevOps and GitHub Actions allow for streamlined continuous integration and continuous deployment (CI/CD), automating the deployment process and improving efficiency.</a:t>
            </a:r>
          </a:p>
          <a:p>
            <a:pPr marL="114300" indent="0">
              <a:buNone/>
            </a:pPr>
            <a:r>
              <a:rPr lang="en-US" b="1" dirty="0"/>
              <a:t>Infrastructure as Code (</a:t>
            </a:r>
            <a:r>
              <a:rPr lang="en-US" b="1" dirty="0" err="1"/>
              <a:t>IaC</a:t>
            </a:r>
            <a:r>
              <a:rPr lang="en-US" b="1" dirty="0"/>
              <a:t>):</a:t>
            </a:r>
            <a:r>
              <a:rPr lang="en-US" dirty="0"/>
              <a:t> Tools like Azure Resource Manager (ARM) templates and Terraform enable automated deployment and management of resources.</a:t>
            </a:r>
          </a:p>
          <a:p>
            <a:pPr marL="114300" indent="0">
              <a:buNone/>
            </a:pPr>
            <a:r>
              <a:rPr lang="en-US" dirty="0"/>
              <a:t>**6. </a:t>
            </a:r>
            <a:r>
              <a:rPr lang="en-US" b="1" dirty="0"/>
              <a:t>Energy and Resource Efficiency:</a:t>
            </a:r>
            <a:endParaRPr lang="en-US" dirty="0"/>
          </a:p>
          <a:p>
            <a:pPr marL="114300" indent="0">
              <a:buNone/>
            </a:pPr>
            <a:r>
              <a:rPr lang="en-US" b="1" dirty="0"/>
              <a:t>Optimized Data Centers:</a:t>
            </a:r>
            <a:r>
              <a:rPr lang="en-US" dirty="0"/>
              <a:t> Azure operates energy-efficient data centers, leveraging advanced technologies to reduce power consumption and environmental impact.</a:t>
            </a:r>
          </a:p>
          <a:p>
            <a:pPr marL="114300" indent="0">
              <a:buNone/>
            </a:pPr>
            <a:r>
              <a:rPr lang="en-US" b="1" dirty="0"/>
              <a:t>Resource Utilization:</a:t>
            </a:r>
            <a:r>
              <a:rPr lang="en-US" dirty="0"/>
              <a:t> Cloud environments typically have higher resource utilization rates compared to on-premises servers, reducing wasted capacity.</a:t>
            </a:r>
          </a:p>
          <a:p>
            <a:pPr marL="114300" indent="0">
              <a:buNone/>
            </a:pPr>
            <a:r>
              <a:rPr lang="en-US" dirty="0"/>
              <a:t>**7. </a:t>
            </a:r>
            <a:r>
              <a:rPr lang="en-US" b="1" dirty="0"/>
              <a:t>Flexibility and Innovation:</a:t>
            </a:r>
            <a:endParaRPr lang="en-US" dirty="0"/>
          </a:p>
          <a:p>
            <a:pPr marL="114300" indent="0">
              <a:buNone/>
            </a:pPr>
            <a:r>
              <a:rPr lang="en-US" b="1" dirty="0"/>
              <a:t>Service Range:</a:t>
            </a:r>
            <a:r>
              <a:rPr lang="en-US" dirty="0"/>
              <a:t> Azure offers a broad range of services and tools that can foster innovation, from AI and machine learning to advanced analytics and IoT.</a:t>
            </a:r>
          </a:p>
          <a:p>
            <a:pPr marL="114300" indent="0">
              <a:buNone/>
            </a:pPr>
            <a:endParaRPr lang="en-IN" dirty="0"/>
          </a:p>
        </p:txBody>
      </p:sp>
    </p:spTree>
    <p:extLst>
      <p:ext uri="{BB962C8B-B14F-4D97-AF65-F5344CB8AC3E}">
        <p14:creationId xmlns:p14="http://schemas.microsoft.com/office/powerpoint/2010/main" val="3995222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9AA67-61F0-D4C1-A70F-DCEBC10BBA1B}"/>
              </a:ext>
            </a:extLst>
          </p:cNvPr>
          <p:cNvSpPr>
            <a:spLocks noGrp="1"/>
          </p:cNvSpPr>
          <p:nvPr>
            <p:ph type="body" idx="1"/>
          </p:nvPr>
        </p:nvSpPr>
        <p:spPr>
          <a:xfrm>
            <a:off x="270642" y="1099448"/>
            <a:ext cx="11606048" cy="5426107"/>
          </a:xfrm>
        </p:spPr>
        <p:txBody>
          <a:bodyPr>
            <a:normAutofit/>
          </a:bodyPr>
          <a:lstStyle/>
          <a:p>
            <a:pPr>
              <a:buFont typeface="+mj-lt"/>
              <a:buAutoNum type="arabicPeriod"/>
            </a:pPr>
            <a:r>
              <a:rPr lang="en-US" b="1" dirty="0"/>
              <a:t>Scalability:</a:t>
            </a:r>
            <a:r>
              <a:rPr lang="en-US" dirty="0"/>
              <a:t> Azure's ability to scale resources dynamically based on demand is more efficient than the static nature of on-premises hardware.</a:t>
            </a:r>
          </a:p>
          <a:p>
            <a:pPr>
              <a:buFont typeface="+mj-lt"/>
              <a:buAutoNum type="arabicPeriod"/>
            </a:pPr>
            <a:r>
              <a:rPr lang="en-US" b="1" dirty="0"/>
              <a:t>Cost Efficiency:</a:t>
            </a:r>
            <a:r>
              <a:rPr lang="en-US" dirty="0"/>
              <a:t> The pay-as-you-go model can lead to significant cost savings compared to the capital expenditure and maintenance of on-premises systems.</a:t>
            </a:r>
          </a:p>
          <a:p>
            <a:pPr>
              <a:buFont typeface="+mj-lt"/>
              <a:buAutoNum type="arabicPeriod"/>
            </a:pPr>
            <a:r>
              <a:rPr lang="en-US" b="1" dirty="0"/>
              <a:t>High Availability:</a:t>
            </a:r>
            <a:r>
              <a:rPr lang="en-US" dirty="0"/>
              <a:t> Azure provides built-in redundancy and high availability features that are often more complex and costly to implement on-premises.</a:t>
            </a:r>
          </a:p>
          <a:p>
            <a:pPr>
              <a:buFont typeface="+mj-lt"/>
              <a:buAutoNum type="arabicPeriod"/>
            </a:pPr>
            <a:r>
              <a:rPr lang="en-US" b="1" dirty="0"/>
              <a:t>Automation:</a:t>
            </a:r>
            <a:r>
              <a:rPr lang="en-US" dirty="0"/>
              <a:t> CI/CD pipelines and automated infrastructure management streamline operations and reduce manual effort.</a:t>
            </a:r>
          </a:p>
          <a:p>
            <a:pPr>
              <a:buFont typeface="+mj-lt"/>
              <a:buAutoNum type="arabicPeriod"/>
            </a:pPr>
            <a:r>
              <a:rPr lang="en-US" b="1" dirty="0"/>
              <a:t>Energy Efficiency:</a:t>
            </a:r>
            <a:r>
              <a:rPr lang="en-US" dirty="0"/>
              <a:t> Cloud providers like Azure invest in energy-efficient technologies, reducing the environmental impact compared to traditional data centers.</a:t>
            </a:r>
          </a:p>
          <a:p>
            <a:endParaRPr lang="en-IN" dirty="0"/>
          </a:p>
        </p:txBody>
      </p:sp>
      <p:sp>
        <p:nvSpPr>
          <p:cNvPr id="3" name="Title 2">
            <a:extLst>
              <a:ext uri="{FF2B5EF4-FFF2-40B4-BE49-F238E27FC236}">
                <a16:creationId xmlns:a16="http://schemas.microsoft.com/office/drawing/2014/main" id="{AF2CFD13-D471-CCB5-2993-82DAE224B82D}"/>
              </a:ext>
            </a:extLst>
          </p:cNvPr>
          <p:cNvSpPr>
            <a:spLocks noGrp="1"/>
          </p:cNvSpPr>
          <p:nvPr>
            <p:ph type="title"/>
          </p:nvPr>
        </p:nvSpPr>
        <p:spPr>
          <a:xfrm>
            <a:off x="178676" y="332444"/>
            <a:ext cx="11834648" cy="990709"/>
          </a:xfrm>
        </p:spPr>
        <p:txBody>
          <a:bodyPr>
            <a:normAutofit fontScale="90000"/>
          </a:bodyPr>
          <a:lstStyle/>
          <a:p>
            <a:r>
              <a:rPr lang="en-US" b="1" dirty="0"/>
              <a:t>Major Advantages of Cloud (Azure) Over On-Premises:</a:t>
            </a:r>
            <a:br>
              <a:rPr lang="en-US" b="1" dirty="0"/>
            </a:br>
            <a:endParaRPr lang="en-IN" dirty="0"/>
          </a:p>
        </p:txBody>
      </p:sp>
    </p:spTree>
    <p:extLst>
      <p:ext uri="{BB962C8B-B14F-4D97-AF65-F5344CB8AC3E}">
        <p14:creationId xmlns:p14="http://schemas.microsoft.com/office/powerpoint/2010/main" val="4251532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3D18A-C85D-CFCA-2CAC-7A3959A6B89D}"/>
              </a:ext>
            </a:extLst>
          </p:cNvPr>
          <p:cNvSpPr>
            <a:spLocks noGrp="1"/>
          </p:cNvSpPr>
          <p:nvPr>
            <p:ph type="body" idx="1"/>
          </p:nvPr>
        </p:nvSpPr>
        <p:spPr/>
        <p:txBody>
          <a:bodyPr/>
          <a:lstStyle/>
          <a:p>
            <a:pPr marL="114300" indent="0">
              <a:buNone/>
            </a:pPr>
            <a:r>
              <a:rPr lang="en-IN" dirty="0">
                <a:hlinkClick r:id="rId2"/>
              </a:rPr>
              <a:t>https://learn.microsoft.com/en-us/training/browse/?terms=service%20bus</a:t>
            </a:r>
            <a:endParaRPr lang="en-IN" dirty="0"/>
          </a:p>
          <a:p>
            <a:endParaRPr lang="en-IN" dirty="0"/>
          </a:p>
          <a:p>
            <a:r>
              <a:rPr lang="en-IN" dirty="0">
                <a:hlinkClick r:id="rId3"/>
              </a:rPr>
              <a:t>https://learn.microsoft.com/en-us/training/modules/introduction-to-azure-app-service/</a:t>
            </a:r>
            <a:endParaRPr lang="en-IN" dirty="0"/>
          </a:p>
          <a:p>
            <a:endParaRPr lang="en-IN" dirty="0"/>
          </a:p>
          <a:p>
            <a:r>
              <a:rPr lang="en-IN" dirty="0">
                <a:hlinkClick r:id="rId4"/>
              </a:rPr>
              <a:t>AZ-204 Exam - Free Actual Q&amp;As, Page 1 | </a:t>
            </a:r>
            <a:r>
              <a:rPr lang="en-IN" dirty="0" err="1">
                <a:hlinkClick r:id="rId4"/>
              </a:rPr>
              <a:t>ExamTopics</a:t>
            </a:r>
            <a:endParaRPr lang="en-IN" dirty="0"/>
          </a:p>
          <a:p>
            <a:r>
              <a:rPr lang="en-IN" dirty="0">
                <a:hlinkClick r:id="rId5"/>
              </a:rPr>
              <a:t>Microsoft Azure Fundamentals: Describe cloud concepts - Training | Microsoft Learn</a:t>
            </a:r>
            <a:endParaRPr lang="en-IN" dirty="0"/>
          </a:p>
        </p:txBody>
      </p:sp>
      <p:sp>
        <p:nvSpPr>
          <p:cNvPr id="3" name="Title 2">
            <a:extLst>
              <a:ext uri="{FF2B5EF4-FFF2-40B4-BE49-F238E27FC236}">
                <a16:creationId xmlns:a16="http://schemas.microsoft.com/office/drawing/2014/main" id="{147A8E5E-44F6-F6BA-625B-F45D96815DB1}"/>
              </a:ext>
            </a:extLst>
          </p:cNvPr>
          <p:cNvSpPr>
            <a:spLocks noGrp="1"/>
          </p:cNvSpPr>
          <p:nvPr>
            <p:ph type="title"/>
          </p:nvPr>
        </p:nvSpPr>
        <p:spPr/>
        <p:txBody>
          <a:bodyPr/>
          <a:lstStyle/>
          <a:p>
            <a:r>
              <a:rPr lang="en-US" dirty="0"/>
              <a:t>Exercise</a:t>
            </a:r>
            <a:endParaRPr lang="en-IN" dirty="0"/>
          </a:p>
        </p:txBody>
      </p:sp>
    </p:spTree>
    <p:extLst>
      <p:ext uri="{BB962C8B-B14F-4D97-AF65-F5344CB8AC3E}">
        <p14:creationId xmlns:p14="http://schemas.microsoft.com/office/powerpoint/2010/main" val="1981047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89B4A-4694-0E3A-4D97-7FA2F82E535B}"/>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068B78F-0C90-E2F8-B96E-41E7432F62A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3C56EC3-89A2-9FDF-786F-E0E709507F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941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sp>
        <p:nvSpPr>
          <p:cNvPr id="3041" name="Google Shape;3041;p141"/>
          <p:cNvSpPr txBox="1">
            <a:spLocks noGrp="1"/>
          </p:cNvSpPr>
          <p:nvPr>
            <p:ph type="title"/>
          </p:nvPr>
        </p:nvSpPr>
        <p:spPr>
          <a:xfrm>
            <a:off x="2751082" y="317060"/>
            <a:ext cx="9588062" cy="5387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US" sz="4800"/>
              <a:t>Deign pattern &amp; Principles</a:t>
            </a:r>
            <a:endParaRPr/>
          </a:p>
        </p:txBody>
      </p:sp>
      <p:sp>
        <p:nvSpPr>
          <p:cNvPr id="3042" name="Google Shape;3042;p141"/>
          <p:cNvSpPr txBox="1">
            <a:spLocks noGrp="1"/>
          </p:cNvSpPr>
          <p:nvPr>
            <p:ph type="body" idx="1"/>
          </p:nvPr>
        </p:nvSpPr>
        <p:spPr>
          <a:xfrm>
            <a:off x="0" y="953266"/>
            <a:ext cx="9722069" cy="5408997"/>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Database per Service Pattern</a:t>
            </a:r>
            <a:endParaRPr/>
          </a:p>
          <a:p>
            <a:pPr marL="228600" lvl="0" indent="-228600" algn="l" rtl="0">
              <a:lnSpc>
                <a:spcPct val="90000"/>
              </a:lnSpc>
              <a:spcBef>
                <a:spcPts val="1000"/>
              </a:spcBef>
              <a:spcAft>
                <a:spcPts val="0"/>
              </a:spcAft>
              <a:buClr>
                <a:schemeClr val="dk1"/>
              </a:buClr>
              <a:buSzPct val="100000"/>
              <a:buChar char="•"/>
            </a:pPr>
            <a:r>
              <a:rPr lang="en-US"/>
              <a:t>Gateway Routing Pattern</a:t>
            </a:r>
            <a:endParaRPr/>
          </a:p>
          <a:p>
            <a:pPr marL="228600" lvl="0" indent="-228600" algn="l" rtl="0">
              <a:lnSpc>
                <a:spcPct val="90000"/>
              </a:lnSpc>
              <a:spcBef>
                <a:spcPts val="1000"/>
              </a:spcBef>
              <a:spcAft>
                <a:spcPts val="0"/>
              </a:spcAft>
              <a:buClr>
                <a:schemeClr val="dk1"/>
              </a:buClr>
              <a:buSzPct val="100000"/>
              <a:buChar char="•"/>
            </a:pPr>
            <a:r>
              <a:rPr lang="en-US"/>
              <a:t>Gateway Aggregation Pattern</a:t>
            </a:r>
            <a:endParaRPr/>
          </a:p>
          <a:p>
            <a:pPr marL="228600" lvl="0" indent="-228600" algn="l" rtl="0">
              <a:lnSpc>
                <a:spcPct val="90000"/>
              </a:lnSpc>
              <a:spcBef>
                <a:spcPts val="1000"/>
              </a:spcBef>
              <a:spcAft>
                <a:spcPts val="0"/>
              </a:spcAft>
              <a:buClr>
                <a:schemeClr val="dk1"/>
              </a:buClr>
              <a:buSzPct val="100000"/>
              <a:buChar char="•"/>
            </a:pPr>
            <a:r>
              <a:rPr lang="en-US"/>
              <a:t>Gateway Offloading Pattern</a:t>
            </a:r>
            <a:endParaRPr/>
          </a:p>
          <a:p>
            <a:pPr marL="228600" lvl="0" indent="-228600" algn="l" rtl="0">
              <a:lnSpc>
                <a:spcPct val="90000"/>
              </a:lnSpc>
              <a:spcBef>
                <a:spcPts val="1000"/>
              </a:spcBef>
              <a:spcAft>
                <a:spcPts val="0"/>
              </a:spcAft>
              <a:buClr>
                <a:schemeClr val="dk1"/>
              </a:buClr>
              <a:buSzPct val="100000"/>
              <a:buChar char="•"/>
            </a:pPr>
            <a:r>
              <a:rPr lang="en-US"/>
              <a:t>Circuit Breaker Pattern(Closed, Open, Half Open)</a:t>
            </a:r>
            <a:endParaRPr/>
          </a:p>
          <a:p>
            <a:pPr marL="228600" lvl="0" indent="-228600" algn="l" rtl="0">
              <a:lnSpc>
                <a:spcPct val="90000"/>
              </a:lnSpc>
              <a:spcBef>
                <a:spcPts val="1000"/>
              </a:spcBef>
              <a:spcAft>
                <a:spcPts val="0"/>
              </a:spcAft>
              <a:buClr>
                <a:schemeClr val="dk1"/>
              </a:buClr>
              <a:buSzPct val="100000"/>
              <a:buChar char="•"/>
            </a:pPr>
            <a:r>
              <a:rPr lang="en-US"/>
              <a:t>SAGA Pattern (Choreography , Orchestration)</a:t>
            </a:r>
            <a:endParaRPr/>
          </a:p>
          <a:p>
            <a:pPr marL="228600" lvl="0" indent="-228600" algn="l" rtl="0">
              <a:lnSpc>
                <a:spcPct val="90000"/>
              </a:lnSpc>
              <a:spcBef>
                <a:spcPts val="1000"/>
              </a:spcBef>
              <a:spcAft>
                <a:spcPts val="0"/>
              </a:spcAft>
              <a:buClr>
                <a:schemeClr val="dk1"/>
              </a:buClr>
              <a:buSzPct val="100000"/>
              <a:buChar char="•"/>
            </a:pPr>
            <a:r>
              <a:rPr lang="en-US"/>
              <a:t>Mediator &amp; CQRS Design Pattern</a:t>
            </a:r>
            <a:endParaRPr/>
          </a:p>
          <a:p>
            <a:pPr marL="228600" lvl="0" indent="-228600" algn="l" rtl="0">
              <a:lnSpc>
                <a:spcPct val="90000"/>
              </a:lnSpc>
              <a:spcBef>
                <a:spcPts val="1000"/>
              </a:spcBef>
              <a:spcAft>
                <a:spcPts val="0"/>
              </a:spcAft>
              <a:buClr>
                <a:schemeClr val="dk1"/>
              </a:buClr>
              <a:buSzPct val="100000"/>
              <a:buChar char="•"/>
            </a:pPr>
            <a:r>
              <a:rPr lang="en-US"/>
              <a:t>API Gateway Pattern</a:t>
            </a:r>
            <a:endParaRPr/>
          </a:p>
          <a:p>
            <a:pPr marL="228600" lvl="0" indent="-228600" algn="l" rtl="0">
              <a:lnSpc>
                <a:spcPct val="90000"/>
              </a:lnSpc>
              <a:spcBef>
                <a:spcPts val="1000"/>
              </a:spcBef>
              <a:spcAft>
                <a:spcPts val="0"/>
              </a:spcAft>
              <a:buClr>
                <a:schemeClr val="dk1"/>
              </a:buClr>
              <a:buSzPct val="100000"/>
              <a:buChar char="•"/>
            </a:pPr>
            <a:r>
              <a:rPr lang="en-US"/>
              <a:t>Backends for Frontends Pattern</a:t>
            </a:r>
            <a:endParaRPr/>
          </a:p>
          <a:p>
            <a:pPr marL="228600" lvl="0" indent="-228600" algn="l" rtl="0">
              <a:lnSpc>
                <a:spcPct val="90000"/>
              </a:lnSpc>
              <a:spcBef>
                <a:spcPts val="1000"/>
              </a:spcBef>
              <a:spcAft>
                <a:spcPts val="0"/>
              </a:spcAft>
              <a:buClr>
                <a:schemeClr val="dk1"/>
              </a:buClr>
              <a:buSzPct val="100000"/>
              <a:buChar char="•"/>
            </a:pPr>
            <a:r>
              <a:rPr lang="en-US"/>
              <a:t>Service Aggregator Pattern</a:t>
            </a:r>
            <a:endParaRPr/>
          </a:p>
          <a:p>
            <a:pPr marL="228600" lvl="0" indent="-228600" algn="l" rtl="0">
              <a:lnSpc>
                <a:spcPct val="90000"/>
              </a:lnSpc>
              <a:spcBef>
                <a:spcPts val="1000"/>
              </a:spcBef>
              <a:spcAft>
                <a:spcPts val="0"/>
              </a:spcAft>
              <a:buClr>
                <a:schemeClr val="dk1"/>
              </a:buClr>
              <a:buSzPct val="100000"/>
              <a:buChar char="•"/>
            </a:pPr>
            <a:r>
              <a:rPr lang="en-US"/>
              <a:t>Service Registry Pattern</a:t>
            </a:r>
            <a:endParaRPr/>
          </a:p>
          <a:p>
            <a:pPr marL="228600" lvl="0" indent="-228600" algn="l" rtl="0">
              <a:lnSpc>
                <a:spcPct val="90000"/>
              </a:lnSpc>
              <a:spcBef>
                <a:spcPts val="1000"/>
              </a:spcBef>
              <a:spcAft>
                <a:spcPts val="0"/>
              </a:spcAft>
              <a:buClr>
                <a:schemeClr val="dk1"/>
              </a:buClr>
              <a:buSzPct val="100000"/>
              <a:buChar char="•"/>
            </a:pPr>
            <a:r>
              <a:rPr lang="en-US"/>
              <a:t>Event Sourcing Pattern</a:t>
            </a:r>
            <a:endParaRPr/>
          </a:p>
          <a:p>
            <a:pPr marL="228600" lvl="0" indent="-228600" algn="l" rtl="0">
              <a:lnSpc>
                <a:spcPct val="90000"/>
              </a:lnSpc>
              <a:spcBef>
                <a:spcPts val="1000"/>
              </a:spcBef>
              <a:spcAft>
                <a:spcPts val="0"/>
              </a:spcAft>
              <a:buClr>
                <a:schemeClr val="dk1"/>
              </a:buClr>
              <a:buSzPct val="100000"/>
              <a:buChar char="•"/>
            </a:pPr>
            <a:r>
              <a:rPr lang="en-US"/>
              <a:t>Materialized View Pattern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7D847-F053-CC16-A7C3-CABC99ECFB8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3306CD8-71EF-7471-CA9C-1F2B2DB0BFA5}"/>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7FB00CD3-B6B4-B600-101A-DB3512742C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5235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1</TotalTime>
  <Words>5531</Words>
  <Application>Microsoft Office PowerPoint</Application>
  <PresentationFormat>Widescreen</PresentationFormat>
  <Paragraphs>696</Paragraphs>
  <Slides>90</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Arial</vt:lpstr>
      <vt:lpstr>Arial</vt:lpstr>
      <vt:lpstr>Calibri</vt:lpstr>
      <vt:lpstr>Calibri Light</vt:lpstr>
      <vt:lpstr>Helvetica Neue</vt:lpstr>
      <vt:lpstr>Noto Sans Symbols</vt:lpstr>
      <vt:lpstr>Quattrocento Sans</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Deign pattern &amp; Principles</vt:lpstr>
      <vt:lpstr>PowerPoint Presentation</vt:lpstr>
      <vt:lpstr>PowerPoint Presentation</vt:lpstr>
      <vt:lpstr>PowerPoint Presentation</vt:lpstr>
      <vt:lpstr>PowerPoint Presentation</vt:lpstr>
      <vt:lpstr>PowerPoint Presentation</vt:lpstr>
      <vt:lpstr>PowerPoint Presentation</vt:lpstr>
      <vt:lpstr>Azure Sentinel</vt:lpstr>
      <vt:lpstr>PowerPoint Presentation</vt:lpstr>
      <vt:lpstr>PowerPoint Presentation</vt:lpstr>
      <vt:lpstr>Azure Sentinel: Security Event and Incident Management (SEIM) </vt:lpstr>
      <vt:lpstr>Azure Sentinel: Security orchestration, automation, and response (SOAR)</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Front Door </vt:lpstr>
      <vt:lpstr>PowerPoint Presentation</vt:lpstr>
      <vt:lpstr>PowerPoint Presentation</vt:lpstr>
      <vt:lpstr>PowerPoint Presentation</vt:lpstr>
      <vt:lpstr>PowerPoint Presentation</vt:lpstr>
      <vt:lpstr>PowerPoint Presentation</vt:lpstr>
      <vt:lpstr>OWASP- Open Worldwide Application Security Project </vt:lpstr>
      <vt:lpstr>Database Shading Pattern for Scaling Microservices Database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Strategy, POCs, 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Caching</vt:lpstr>
      <vt:lpstr>Caching</vt:lpstr>
      <vt:lpstr>PowerPoint Presentation</vt:lpstr>
      <vt:lpstr>PowerPoint Presentation</vt:lpstr>
      <vt:lpstr>Fragment caching</vt:lpstr>
      <vt:lpstr>PowerPoint Presentation</vt:lpstr>
      <vt:lpstr>Caching Data from External APIs </vt:lpstr>
      <vt:lpstr>PowerPoint Presentation</vt:lpstr>
      <vt:lpstr>PowerPoint Presentation</vt:lpstr>
      <vt:lpstr>PowerPoint Presentation</vt:lpstr>
      <vt:lpstr>PowerPoint Presentation</vt:lpstr>
      <vt:lpstr>Azure, AWS, GCP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Advantages of Cloud (Azure) Over On-Premises: </vt:lpstr>
      <vt:lpstr>Exercise</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Hajela, Rajneesh</dc:creator>
  <cp:lastModifiedBy>Hajela, Rajneesh</cp:lastModifiedBy>
  <cp:revision>1</cp:revision>
  <dcterms:created xsi:type="dcterms:W3CDTF">2024-08-12T07:29:07Z</dcterms:created>
  <dcterms:modified xsi:type="dcterms:W3CDTF">2024-08-12T07:31:04Z</dcterms:modified>
</cp:coreProperties>
</file>